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604" r:id="rId2"/>
    <p:sldId id="606" r:id="rId3"/>
    <p:sldId id="605" r:id="rId4"/>
    <p:sldId id="607" r:id="rId5"/>
    <p:sldId id="614" r:id="rId6"/>
    <p:sldId id="608" r:id="rId7"/>
    <p:sldId id="612" r:id="rId8"/>
    <p:sldId id="611" r:id="rId9"/>
    <p:sldId id="618" r:id="rId10"/>
    <p:sldId id="616" r:id="rId11"/>
    <p:sldId id="609" r:id="rId12"/>
    <p:sldId id="613" r:id="rId13"/>
    <p:sldId id="621" r:id="rId14"/>
    <p:sldId id="620" r:id="rId15"/>
    <p:sldId id="610" r:id="rId16"/>
    <p:sldId id="615" r:id="rId17"/>
    <p:sldId id="622" r:id="rId18"/>
    <p:sldId id="617" r:id="rId19"/>
  </p:sldIdLst>
  <p:sldSz cx="12192000" cy="6858000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907" autoAdjust="0"/>
    <p:restoredTop sz="92053"/>
  </p:normalViewPr>
  <p:slideViewPr>
    <p:cSldViewPr snapToGrid="0" snapToObjects="1">
      <p:cViewPr varScale="1">
        <p:scale>
          <a:sx n="171" d="100"/>
          <a:sy n="171" d="100"/>
        </p:scale>
        <p:origin x="184" y="9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74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image" Target="../media/image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2021/3/8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0.tiff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2021/3/8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3BE04-1315-504B-BFF4-9A229F7AEC82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56070-B34D-CF4F-80F0-0B6CC9E3F491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F983-B43E-6E42-8417-9EEB06541654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7A17A-5331-8149-BC23-A47505D67147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079CD-CCC5-6C45-BFF1-458CE9E046CA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01AE2-813B-0A4A-B074-EF150A29666C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986B-6860-2A4F-80F4-5173E4218603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8E698-EB2E-374B-9363-8CCB080ACB9F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0DA44-D20A-D543-B82D-E73AD00BD248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46819-1FFD-4349-86BF-94B610181CDE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054B1-C9DB-CB4F-9037-4769DF462D5D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0378D-1ABF-2840-B2C0-BCF5912A81BD}" type="datetime1">
              <a:rPr kumimoji="1" lang="en-US" altLang="ja-JP" smtClean="0"/>
              <a:t>3/8/21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tsunagalab/hmm_tutorial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tsunagalab/MDToolbox.j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3" Type="http://schemas.openxmlformats.org/officeDocument/2006/relationships/video" Target="../media/media1.mp4"/><Relationship Id="rId7" Type="http://schemas.openxmlformats.org/officeDocument/2006/relationships/oleObject" Target="../embeddings/oleObject2.bin"/><Relationship Id="rId2" Type="http://schemas.microsoft.com/office/2007/relationships/media" Target="../media/media1.mp4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1DCD79-A0C3-9F43-8203-92AF895C6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959" y="1968775"/>
            <a:ext cx="11853041" cy="1470025"/>
          </a:xfrm>
        </p:spPr>
        <p:txBody>
          <a:bodyPr>
            <a:noAutofit/>
          </a:bodyPr>
          <a:lstStyle/>
          <a:p>
            <a:r>
              <a:rPr kumimoji="1" lang="en-US" altLang="ja-JP" sz="4000" dirty="0"/>
              <a:t>Hands-on tutorial on data assimilation</a:t>
            </a:r>
            <a:br>
              <a:rPr kumimoji="1" lang="en-US" altLang="ja-JP" sz="4000" dirty="0"/>
            </a:br>
            <a:r>
              <a:rPr kumimoji="1" lang="en-US" altLang="ja-JP" sz="4000" dirty="0"/>
              <a:t>using Markov state model and Hidden Markov models</a:t>
            </a:r>
            <a:endParaRPr kumimoji="1" lang="ja-JP" altLang="en-US" sz="40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D566978-CAFB-BF46-8FEE-7E2EFB70A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154212"/>
            <a:ext cx="8534400" cy="1182415"/>
          </a:xfrm>
        </p:spPr>
        <p:txBody>
          <a:bodyPr/>
          <a:lstStyle/>
          <a:p>
            <a:r>
              <a:rPr kumimoji="1" lang="en-US" altLang="ja-JP" dirty="0">
                <a:solidFill>
                  <a:schemeClr val="tx1"/>
                </a:solidFill>
              </a:rPr>
              <a:t>Yasuhiro Matsunaga</a:t>
            </a:r>
          </a:p>
          <a:p>
            <a:r>
              <a:rPr lang="en-US" altLang="ja-JP" dirty="0" err="1">
                <a:solidFill>
                  <a:schemeClr val="tx1"/>
                </a:solidFill>
              </a:rPr>
              <a:t>ymatsunaga@mail.saitama-u.ac.jp</a:t>
            </a:r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0F4232D-BB0A-E54F-A0D0-C1DE711F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4215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5C36FF-1672-6B4F-8F60-BDA8F62F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36524"/>
            <a:ext cx="10972800" cy="1143000"/>
          </a:xfrm>
        </p:spPr>
        <p:txBody>
          <a:bodyPr/>
          <a:lstStyle/>
          <a:p>
            <a:r>
              <a:rPr kumimoji="1" lang="en-US" altLang="ja-JP" dirty="0"/>
              <a:t>MD data in the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2B90ACB-87FF-AE4E-A576-EDAFE82A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10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59B6DA8-A847-884C-90F5-2DC538B00990}"/>
              </a:ext>
            </a:extLst>
          </p:cNvPr>
          <p:cNvSpPr txBox="1"/>
          <p:nvPr/>
        </p:nvSpPr>
        <p:spPr>
          <a:xfrm>
            <a:off x="609600" y="1048691"/>
            <a:ext cx="10141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Coarse-grained (</a:t>
            </a:r>
            <a:r>
              <a:rPr lang="en-US" altLang="ja-JP" sz="2400" dirty="0" err="1"/>
              <a:t>DoME</a:t>
            </a:r>
            <a:r>
              <a:rPr lang="en-US" altLang="ja-JP" sz="2400" dirty="0"/>
              <a:t>-model) model of Adenylate kinase, simulated by GENESIS</a:t>
            </a:r>
            <a:endParaRPr kumimoji="1" lang="ja-JP" altLang="en-US" sz="24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828F2FD-08BE-4842-B14D-E952BEC73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9"/>
          <a:stretch/>
        </p:blipFill>
        <p:spPr>
          <a:xfrm>
            <a:off x="6958208" y="1730530"/>
            <a:ext cx="3558784" cy="3772402"/>
          </a:xfrm>
          <a:prstGeom prst="rect">
            <a:avLst/>
          </a:prstGeom>
        </p:spPr>
      </p:pic>
      <p:pic>
        <p:nvPicPr>
          <p:cNvPr id="162818" name="Picture 2">
            <a:extLst>
              <a:ext uri="{FF2B5EF4-FFF2-40B4-BE49-F238E27FC236}">
                <a16:creationId xmlns:a16="http://schemas.microsoft.com/office/drawing/2014/main" id="{17E07FED-1648-F541-A6DB-76A5757A0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4"/>
          <a:stretch/>
        </p:blipFill>
        <p:spPr bwMode="auto">
          <a:xfrm>
            <a:off x="1130030" y="1730530"/>
            <a:ext cx="4717916" cy="3772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EB63CDB-109C-5C48-A12C-4149271A33C2}"/>
              </a:ext>
            </a:extLst>
          </p:cNvPr>
          <p:cNvSpPr/>
          <p:nvPr/>
        </p:nvSpPr>
        <p:spPr>
          <a:xfrm>
            <a:off x="3074208" y="5766516"/>
            <a:ext cx="8771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400" dirty="0"/>
              <a:t>C. Kobayashi, Y. Matsunaga, R. Koike, M. Ota, Y. Sugita, Domain Motion Enhanced (</a:t>
            </a:r>
            <a:r>
              <a:rPr lang="en" altLang="ja-JP" sz="1400" dirty="0" err="1"/>
              <a:t>DoME</a:t>
            </a:r>
            <a:r>
              <a:rPr lang="en" altLang="ja-JP" sz="1400" dirty="0"/>
              <a:t>) Model for Efficient Conformational Sampling of Multidomain Proteins. </a:t>
            </a:r>
            <a:r>
              <a:rPr lang="en" altLang="ja-JP" sz="1400" i="1" dirty="0"/>
              <a:t>J. Phys. Chem. B</a:t>
            </a:r>
            <a:r>
              <a:rPr lang="en" altLang="ja-JP" sz="1400" dirty="0"/>
              <a:t>. </a:t>
            </a:r>
            <a:r>
              <a:rPr lang="en" altLang="ja-JP" sz="1400" b="1" dirty="0"/>
              <a:t>119</a:t>
            </a:r>
            <a:r>
              <a:rPr lang="en" altLang="ja-JP" sz="1400" dirty="0"/>
              <a:t>, 14584–14593 (2015).</a:t>
            </a:r>
            <a:endParaRPr lang="en" altLang="ja-JP" sz="1400" dirty="0">
              <a:effectLst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2B26C5F-954C-2F44-975F-A9131B08ADBF}"/>
              </a:ext>
            </a:extLst>
          </p:cNvPr>
          <p:cNvSpPr/>
          <p:nvPr/>
        </p:nvSpPr>
        <p:spPr>
          <a:xfrm>
            <a:off x="3074208" y="6334780"/>
            <a:ext cx="812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400" dirty="0"/>
              <a:t>Y. Matsunaga, Y. </a:t>
            </a:r>
            <a:r>
              <a:rPr lang="en" altLang="ja-JP" sz="1400" dirty="0" err="1"/>
              <a:t>Komuro</a:t>
            </a:r>
            <a:r>
              <a:rPr lang="en" altLang="ja-JP" sz="1400" dirty="0"/>
              <a:t>, C. Kobayashi, J. Jung, T. Mori, Y. Sugita, Dimensionality of Collective Variables for Describing Conformational Changes of a Multi-Domain Protein. </a:t>
            </a:r>
            <a:r>
              <a:rPr lang="en" altLang="ja-JP" sz="1400" i="1" dirty="0"/>
              <a:t>J. Phys. Chem. Lett.</a:t>
            </a:r>
            <a:r>
              <a:rPr lang="en" altLang="ja-JP" sz="1400" dirty="0"/>
              <a:t> </a:t>
            </a:r>
            <a:r>
              <a:rPr lang="en" altLang="ja-JP" sz="1400" b="1" dirty="0"/>
              <a:t>7</a:t>
            </a:r>
            <a:r>
              <a:rPr lang="en" altLang="ja-JP" sz="1400" dirty="0"/>
              <a:t>, 1446–1451 (2016).</a:t>
            </a:r>
            <a:endParaRPr lang="en" altLang="ja-JP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84577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02 Hidden Markov model basics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E5A7AD-82E1-3640-BFFE-6AFC20371336}"/>
              </a:ext>
            </a:extLst>
          </p:cNvPr>
          <p:cNvSpPr txBox="1"/>
          <p:nvPr/>
        </p:nvSpPr>
        <p:spPr>
          <a:xfrm>
            <a:off x="194641" y="1071685"/>
            <a:ext cx="9274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HMM?   MSM is a latent MSM behind experimental observations</a:t>
            </a:r>
            <a:endParaRPr kumimoji="1" lang="ja-JP" altLang="en-US" sz="2400"/>
          </a:p>
        </p:txBody>
      </p:sp>
      <p:pic>
        <p:nvPicPr>
          <p:cNvPr id="5" name="markov_state_model2_5">
            <a:hlinkClick r:id="" action="ppaction://media"/>
            <a:extLst>
              <a:ext uri="{FF2B5EF4-FFF2-40B4-BE49-F238E27FC236}">
                <a16:creationId xmlns:a16="http://schemas.microsoft.com/office/drawing/2014/main" id="{8CB57317-8DB3-E349-B8FB-C4DE846CCA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28150" y="1503908"/>
            <a:ext cx="4852443" cy="4852443"/>
          </a:xfrm>
          <a:prstGeom prst="rect">
            <a:avLst/>
          </a:prstGeom>
        </p:spPr>
      </p:pic>
      <p:sp>
        <p:nvSpPr>
          <p:cNvPr id="6" name="テキスト ボックス 32">
            <a:extLst>
              <a:ext uri="{FF2B5EF4-FFF2-40B4-BE49-F238E27FC236}">
                <a16:creationId xmlns:a16="http://schemas.microsoft.com/office/drawing/2014/main" id="{D62FC34A-2F26-AF45-BDD7-FAA67343CAE5}"/>
              </a:ext>
            </a:extLst>
          </p:cNvPr>
          <p:cNvSpPr txBox="1"/>
          <p:nvPr/>
        </p:nvSpPr>
        <p:spPr>
          <a:xfrm rot="16200000">
            <a:off x="2669159" y="5159292"/>
            <a:ext cx="2256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/>
              <a:t>FRET Efficiency</a:t>
            </a:r>
            <a:endParaRPr kumimoji="1" lang="ja-JP" altLang="en-US" sz="2400" b="1" dirty="0"/>
          </a:p>
        </p:txBody>
      </p:sp>
      <p:sp>
        <p:nvSpPr>
          <p:cNvPr id="7" name="テキスト ボックス 33">
            <a:extLst>
              <a:ext uri="{FF2B5EF4-FFF2-40B4-BE49-F238E27FC236}">
                <a16:creationId xmlns:a16="http://schemas.microsoft.com/office/drawing/2014/main" id="{FFEC0772-52C0-7340-A2E8-4A7C9374A3CB}"/>
              </a:ext>
            </a:extLst>
          </p:cNvPr>
          <p:cNvSpPr txBox="1"/>
          <p:nvPr/>
        </p:nvSpPr>
        <p:spPr>
          <a:xfrm>
            <a:off x="4583765" y="6170879"/>
            <a:ext cx="3209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/>
              <a:t>Time</a:t>
            </a:r>
            <a:endParaRPr kumimoji="1" lang="ja-JP" altLang="en-US" sz="2400" b="1" dirty="0"/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7ABC3957-327C-4847-A3F2-B1664449975E}"/>
              </a:ext>
            </a:extLst>
          </p:cNvPr>
          <p:cNvSpPr txBox="1"/>
          <p:nvPr/>
        </p:nvSpPr>
        <p:spPr>
          <a:xfrm>
            <a:off x="1402558" y="4913070"/>
            <a:ext cx="21639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Experimental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observations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48BDF9CE-5618-6E4F-9170-39DE5F9A9559}"/>
              </a:ext>
            </a:extLst>
          </p:cNvPr>
          <p:cNvSpPr txBox="1"/>
          <p:nvPr/>
        </p:nvSpPr>
        <p:spPr>
          <a:xfrm>
            <a:off x="3046951" y="2440851"/>
            <a:ext cx="10390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HMM</a:t>
            </a:r>
          </a:p>
        </p:txBody>
      </p:sp>
    </p:spTree>
    <p:extLst>
      <p:ext uri="{BB962C8B-B14F-4D97-AF65-F5344CB8AC3E}">
        <p14:creationId xmlns:p14="http://schemas.microsoft.com/office/powerpoint/2010/main" val="396066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Toy model used in the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2FAB1F76-B38C-2544-B261-0F2BB3B56D63}"/>
              </a:ext>
            </a:extLst>
          </p:cNvPr>
          <p:cNvSpPr/>
          <p:nvPr/>
        </p:nvSpPr>
        <p:spPr>
          <a:xfrm>
            <a:off x="3628160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D445605-61F0-0846-A42F-7B6DE8A40D23}"/>
              </a:ext>
            </a:extLst>
          </p:cNvPr>
          <p:cNvSpPr/>
          <p:nvPr/>
        </p:nvSpPr>
        <p:spPr>
          <a:xfrm>
            <a:off x="3628158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6CC685C6-4906-2042-9949-D584C80C4F3F}"/>
              </a:ext>
            </a:extLst>
          </p:cNvPr>
          <p:cNvSpPr/>
          <p:nvPr/>
        </p:nvSpPr>
        <p:spPr>
          <a:xfrm>
            <a:off x="3628159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F644CDC7-5331-154F-BBAB-456AE0AA6CB3}"/>
              </a:ext>
            </a:extLst>
          </p:cNvPr>
          <p:cNvSpPr/>
          <p:nvPr/>
        </p:nvSpPr>
        <p:spPr>
          <a:xfrm>
            <a:off x="4851077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85D0D055-EF39-5E47-9623-3461004881A2}"/>
              </a:ext>
            </a:extLst>
          </p:cNvPr>
          <p:cNvSpPr/>
          <p:nvPr/>
        </p:nvSpPr>
        <p:spPr>
          <a:xfrm>
            <a:off x="4851075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8B97826D-5283-994A-BE33-CADAE3AF02BE}"/>
              </a:ext>
            </a:extLst>
          </p:cNvPr>
          <p:cNvSpPr/>
          <p:nvPr/>
        </p:nvSpPr>
        <p:spPr>
          <a:xfrm>
            <a:off x="4851076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BEEBADFD-A132-3C43-BBC4-D78C80E1E014}"/>
              </a:ext>
            </a:extLst>
          </p:cNvPr>
          <p:cNvSpPr/>
          <p:nvPr/>
        </p:nvSpPr>
        <p:spPr>
          <a:xfrm>
            <a:off x="6073994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7" name="円/楕円 16">
            <a:extLst>
              <a:ext uri="{FF2B5EF4-FFF2-40B4-BE49-F238E27FC236}">
                <a16:creationId xmlns:a16="http://schemas.microsoft.com/office/drawing/2014/main" id="{E3E65646-5A84-7444-868C-204A910629C8}"/>
              </a:ext>
            </a:extLst>
          </p:cNvPr>
          <p:cNvSpPr/>
          <p:nvPr/>
        </p:nvSpPr>
        <p:spPr>
          <a:xfrm>
            <a:off x="6073992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8" name="円/楕円 17">
            <a:extLst>
              <a:ext uri="{FF2B5EF4-FFF2-40B4-BE49-F238E27FC236}">
                <a16:creationId xmlns:a16="http://schemas.microsoft.com/office/drawing/2014/main" id="{A5CBAE07-8545-B044-953F-9C022FBF3DE6}"/>
              </a:ext>
            </a:extLst>
          </p:cNvPr>
          <p:cNvSpPr/>
          <p:nvPr/>
        </p:nvSpPr>
        <p:spPr>
          <a:xfrm>
            <a:off x="6073993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  <a:p>
            <a:pPr algn="ctr"/>
            <a:endParaRPr lang="ja-JP" altLang="en-US" sz="1200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18A1AEF7-E69D-1A44-940B-FD2A545784E1}"/>
              </a:ext>
            </a:extLst>
          </p:cNvPr>
          <p:cNvSpPr/>
          <p:nvPr/>
        </p:nvSpPr>
        <p:spPr>
          <a:xfrm>
            <a:off x="7296909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0ED896D9-7325-D14B-9080-DCDB204D625F}"/>
              </a:ext>
            </a:extLst>
          </p:cNvPr>
          <p:cNvSpPr/>
          <p:nvPr/>
        </p:nvSpPr>
        <p:spPr>
          <a:xfrm>
            <a:off x="7296907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0324DC90-E911-0345-9326-AF14B41F76F9}"/>
              </a:ext>
            </a:extLst>
          </p:cNvPr>
          <p:cNvSpPr/>
          <p:nvPr/>
        </p:nvSpPr>
        <p:spPr>
          <a:xfrm>
            <a:off x="7296908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A86AC0A-E70D-5140-9FBE-FF9D1A6D0C51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4475652" y="1921907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A3EB0D3-8933-AB44-B280-C1CC55FFDF64}"/>
              </a:ext>
            </a:extLst>
          </p:cNvPr>
          <p:cNvCxnSpPr>
            <a:stCxn id="12" idx="6"/>
            <a:endCxn id="15" idx="2"/>
          </p:cNvCxnSpPr>
          <p:nvPr/>
        </p:nvCxnSpPr>
        <p:spPr>
          <a:xfrm>
            <a:off x="4475651" y="2784268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854910A2-6DE5-D541-9574-F77B90A478B5}"/>
              </a:ext>
            </a:extLst>
          </p:cNvPr>
          <p:cNvCxnSpPr/>
          <p:nvPr/>
        </p:nvCxnSpPr>
        <p:spPr>
          <a:xfrm>
            <a:off x="4475650" y="3639195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661D3D6-DFBC-9C42-9705-C1EA173AF446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4475651" y="1921908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CFD4D774-0312-1843-A16B-CB8762FB710C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>
            <a:off x="4475652" y="1921907"/>
            <a:ext cx="375422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84A3CADF-DBF9-B240-8BCB-77C0B3F32049}"/>
              </a:ext>
            </a:extLst>
          </p:cNvPr>
          <p:cNvCxnSpPr>
            <a:cxnSpLocks/>
            <a:stCxn id="12" idx="6"/>
            <a:endCxn id="13" idx="2"/>
          </p:cNvCxnSpPr>
          <p:nvPr/>
        </p:nvCxnSpPr>
        <p:spPr>
          <a:xfrm flipV="1">
            <a:off x="4475652" y="1921908"/>
            <a:ext cx="375425" cy="862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3E2B17E1-420E-E647-8C83-0772ADA7E435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4475652" y="2784269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7690FFDB-78DE-4D43-BE76-3A3EC0801627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4475650" y="1921907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2459EB01-70C0-624D-A6F4-85838300C47B}"/>
              </a:ext>
            </a:extLst>
          </p:cNvPr>
          <p:cNvCxnSpPr>
            <a:cxnSpLocks/>
            <a:stCxn id="11" idx="6"/>
            <a:endCxn id="15" idx="2"/>
          </p:cNvCxnSpPr>
          <p:nvPr/>
        </p:nvCxnSpPr>
        <p:spPr>
          <a:xfrm flipV="1">
            <a:off x="4475651" y="2784269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C1C4EB9-12A9-0B4F-8434-52DC13A9AE6B}"/>
              </a:ext>
            </a:extLst>
          </p:cNvPr>
          <p:cNvCxnSpPr/>
          <p:nvPr/>
        </p:nvCxnSpPr>
        <p:spPr>
          <a:xfrm>
            <a:off x="5683693" y="1901212"/>
            <a:ext cx="37542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6338E472-14CD-6B4B-9BE3-3EA2F0D4E9CA}"/>
              </a:ext>
            </a:extLst>
          </p:cNvPr>
          <p:cNvCxnSpPr/>
          <p:nvPr/>
        </p:nvCxnSpPr>
        <p:spPr>
          <a:xfrm>
            <a:off x="5683692" y="2763573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5E5D356-1FD1-3B45-A342-DF4E8A19E7C4}"/>
              </a:ext>
            </a:extLst>
          </p:cNvPr>
          <p:cNvCxnSpPr/>
          <p:nvPr/>
        </p:nvCxnSpPr>
        <p:spPr>
          <a:xfrm>
            <a:off x="5683691" y="3618500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C4466FAD-083C-8C47-9896-B0A5E1998739}"/>
              </a:ext>
            </a:extLst>
          </p:cNvPr>
          <p:cNvCxnSpPr>
            <a:cxnSpLocks/>
          </p:cNvCxnSpPr>
          <p:nvPr/>
        </p:nvCxnSpPr>
        <p:spPr>
          <a:xfrm>
            <a:off x="5683692" y="1901213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F084EA01-ADEF-174A-96B0-2AEF461BC1E6}"/>
              </a:ext>
            </a:extLst>
          </p:cNvPr>
          <p:cNvCxnSpPr>
            <a:cxnSpLocks/>
          </p:cNvCxnSpPr>
          <p:nvPr/>
        </p:nvCxnSpPr>
        <p:spPr>
          <a:xfrm>
            <a:off x="5683693" y="1901212"/>
            <a:ext cx="375422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D42C69E1-C4C8-4948-B3EE-908CC15EF28F}"/>
              </a:ext>
            </a:extLst>
          </p:cNvPr>
          <p:cNvCxnSpPr>
            <a:cxnSpLocks/>
          </p:cNvCxnSpPr>
          <p:nvPr/>
        </p:nvCxnSpPr>
        <p:spPr>
          <a:xfrm flipV="1">
            <a:off x="5683693" y="1901213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0A3F76F6-5120-3343-BD7D-57F7B44A16F2}"/>
              </a:ext>
            </a:extLst>
          </p:cNvPr>
          <p:cNvCxnSpPr>
            <a:cxnSpLocks/>
          </p:cNvCxnSpPr>
          <p:nvPr/>
        </p:nvCxnSpPr>
        <p:spPr>
          <a:xfrm>
            <a:off x="5683693" y="2763574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323659F0-3D8A-0A4F-B388-F931148D2BC1}"/>
              </a:ext>
            </a:extLst>
          </p:cNvPr>
          <p:cNvCxnSpPr>
            <a:cxnSpLocks/>
          </p:cNvCxnSpPr>
          <p:nvPr/>
        </p:nvCxnSpPr>
        <p:spPr>
          <a:xfrm flipV="1">
            <a:off x="5683691" y="1901212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ED62E47C-BF15-D149-B167-C9BC7A2E4D13}"/>
              </a:ext>
            </a:extLst>
          </p:cNvPr>
          <p:cNvCxnSpPr>
            <a:cxnSpLocks/>
          </p:cNvCxnSpPr>
          <p:nvPr/>
        </p:nvCxnSpPr>
        <p:spPr>
          <a:xfrm flipV="1">
            <a:off x="5683692" y="2763574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C1FAF458-3873-6A4E-BCF9-7BB3B4F03661}"/>
              </a:ext>
            </a:extLst>
          </p:cNvPr>
          <p:cNvCxnSpPr/>
          <p:nvPr/>
        </p:nvCxnSpPr>
        <p:spPr>
          <a:xfrm>
            <a:off x="6921483" y="1873084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6E621D27-FA10-2747-85FA-697CBBEEDA12}"/>
              </a:ext>
            </a:extLst>
          </p:cNvPr>
          <p:cNvCxnSpPr/>
          <p:nvPr/>
        </p:nvCxnSpPr>
        <p:spPr>
          <a:xfrm>
            <a:off x="6921482" y="2735445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859811D3-3AFE-7746-A801-F9E17DD36B3D}"/>
              </a:ext>
            </a:extLst>
          </p:cNvPr>
          <p:cNvCxnSpPr/>
          <p:nvPr/>
        </p:nvCxnSpPr>
        <p:spPr>
          <a:xfrm>
            <a:off x="6921481" y="3590372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CA188782-621A-1843-95F7-1298E9D23928}"/>
              </a:ext>
            </a:extLst>
          </p:cNvPr>
          <p:cNvCxnSpPr>
            <a:cxnSpLocks/>
          </p:cNvCxnSpPr>
          <p:nvPr/>
        </p:nvCxnSpPr>
        <p:spPr>
          <a:xfrm>
            <a:off x="6921482" y="1873085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46B6D446-4D80-0841-8737-A63586A888B6}"/>
              </a:ext>
            </a:extLst>
          </p:cNvPr>
          <p:cNvCxnSpPr>
            <a:cxnSpLocks/>
          </p:cNvCxnSpPr>
          <p:nvPr/>
        </p:nvCxnSpPr>
        <p:spPr>
          <a:xfrm>
            <a:off x="6921483" y="1873084"/>
            <a:ext cx="375422" cy="17247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E71B5FBB-CB7A-AE44-856F-15D44951940E}"/>
              </a:ext>
            </a:extLst>
          </p:cNvPr>
          <p:cNvCxnSpPr>
            <a:cxnSpLocks/>
          </p:cNvCxnSpPr>
          <p:nvPr/>
        </p:nvCxnSpPr>
        <p:spPr>
          <a:xfrm flipV="1">
            <a:off x="6921483" y="1873085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967F2394-68A9-154A-9A65-8E0B802A3A84}"/>
              </a:ext>
            </a:extLst>
          </p:cNvPr>
          <p:cNvCxnSpPr>
            <a:cxnSpLocks/>
          </p:cNvCxnSpPr>
          <p:nvPr/>
        </p:nvCxnSpPr>
        <p:spPr>
          <a:xfrm>
            <a:off x="6921483" y="2735446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0D36E3EC-CBD7-D745-BFD8-FCCD5EDCD6B9}"/>
              </a:ext>
            </a:extLst>
          </p:cNvPr>
          <p:cNvCxnSpPr>
            <a:cxnSpLocks/>
          </p:cNvCxnSpPr>
          <p:nvPr/>
        </p:nvCxnSpPr>
        <p:spPr>
          <a:xfrm flipV="1">
            <a:off x="6921481" y="1873084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5258D1EE-D4F4-EE41-A4B5-44BE0FBE6E0F}"/>
              </a:ext>
            </a:extLst>
          </p:cNvPr>
          <p:cNvCxnSpPr>
            <a:cxnSpLocks/>
          </p:cNvCxnSpPr>
          <p:nvPr/>
        </p:nvCxnSpPr>
        <p:spPr>
          <a:xfrm flipV="1">
            <a:off x="6921482" y="2735446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81B2E30C-6086-6344-AED9-7BEEE9CBE087}"/>
              </a:ext>
            </a:extLst>
          </p:cNvPr>
          <p:cNvSpPr/>
          <p:nvPr/>
        </p:nvSpPr>
        <p:spPr>
          <a:xfrm>
            <a:off x="3637434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2.3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7078C06-24A8-3146-BBA6-4FD55B503D0C}"/>
              </a:ext>
            </a:extLst>
          </p:cNvPr>
          <p:cNvSpPr/>
          <p:nvPr/>
        </p:nvSpPr>
        <p:spPr>
          <a:xfrm>
            <a:off x="4931231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3.5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EE61C6CC-B1E7-3C43-B4C7-AAA86DFCB042}"/>
              </a:ext>
            </a:extLst>
          </p:cNvPr>
          <p:cNvSpPr/>
          <p:nvPr/>
        </p:nvSpPr>
        <p:spPr>
          <a:xfrm>
            <a:off x="6148059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3.2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A69F4C87-16BD-6C46-90E3-7B787DFE9CCB}"/>
              </a:ext>
            </a:extLst>
          </p:cNvPr>
          <p:cNvSpPr/>
          <p:nvPr/>
        </p:nvSpPr>
        <p:spPr>
          <a:xfrm>
            <a:off x="7364887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0.5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CE44EEA3-E8EC-644E-87C0-E55BDBBAED1F}"/>
              </a:ext>
            </a:extLst>
          </p:cNvPr>
          <p:cNvSpPr/>
          <p:nvPr/>
        </p:nvSpPr>
        <p:spPr>
          <a:xfrm>
            <a:off x="1080940" y="4330511"/>
            <a:ext cx="2153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dirty="0"/>
              <a:t>Daily Ice-cream sales</a:t>
            </a:r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DCE68A5-AD4E-9F4C-952F-6AEBDC0BD8D2}"/>
              </a:ext>
            </a:extLst>
          </p:cNvPr>
          <p:cNvSpPr/>
          <p:nvPr/>
        </p:nvSpPr>
        <p:spPr>
          <a:xfrm>
            <a:off x="1311604" y="1603565"/>
            <a:ext cx="1600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dirty="0"/>
              <a:t>Daily weathers</a:t>
            </a:r>
            <a:endParaRPr lang="ja-JP" altLang="en-US"/>
          </a:p>
        </p:txBody>
      </p:sp>
      <p:pic>
        <p:nvPicPr>
          <p:cNvPr id="160770" name="Picture 2">
            <a:extLst>
              <a:ext uri="{FF2B5EF4-FFF2-40B4-BE49-F238E27FC236}">
                <a16:creationId xmlns:a16="http://schemas.microsoft.com/office/drawing/2014/main" id="{98995C43-4761-4F4C-A42E-4CAD641B6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552" y="2128248"/>
            <a:ext cx="847493" cy="8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2" name="Picture 4">
            <a:extLst>
              <a:ext uri="{FF2B5EF4-FFF2-40B4-BE49-F238E27FC236}">
                <a16:creationId xmlns:a16="http://schemas.microsoft.com/office/drawing/2014/main" id="{9A52EE67-1A14-6C46-8C27-DA2712A17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920" y="2158588"/>
            <a:ext cx="980542" cy="81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4" name="Picture 6">
            <a:extLst>
              <a:ext uri="{FF2B5EF4-FFF2-40B4-BE49-F238E27FC236}">
                <a16:creationId xmlns:a16="http://schemas.microsoft.com/office/drawing/2014/main" id="{EF8D27D4-CE4B-6544-BD17-547E331EF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12" y="2945515"/>
            <a:ext cx="756644" cy="78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6" name="Picture 8">
            <a:extLst>
              <a:ext uri="{FF2B5EF4-FFF2-40B4-BE49-F238E27FC236}">
                <a16:creationId xmlns:a16="http://schemas.microsoft.com/office/drawing/2014/main" id="{888F7310-D851-B343-B83C-CF647ACC5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552" y="4878119"/>
            <a:ext cx="583431" cy="126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8" name="Picture 10">
            <a:extLst>
              <a:ext uri="{FF2B5EF4-FFF2-40B4-BE49-F238E27FC236}">
                <a16:creationId xmlns:a16="http://schemas.microsoft.com/office/drawing/2014/main" id="{43A9CB14-2E13-CB46-A8C5-A7383FF25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03" y="5088601"/>
            <a:ext cx="847493" cy="84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E5B3B4C-F53E-5C4C-A351-58310E0DF913}"/>
              </a:ext>
            </a:extLst>
          </p:cNvPr>
          <p:cNvCxnSpPr>
            <a:cxnSpLocks/>
          </p:cNvCxnSpPr>
          <p:nvPr/>
        </p:nvCxnSpPr>
        <p:spPr>
          <a:xfrm>
            <a:off x="4051904" y="4196100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12602FA2-FD46-B54C-BEA0-D4A96A33E5F9}"/>
              </a:ext>
            </a:extLst>
          </p:cNvPr>
          <p:cNvCxnSpPr>
            <a:cxnSpLocks/>
          </p:cNvCxnSpPr>
          <p:nvPr/>
        </p:nvCxnSpPr>
        <p:spPr>
          <a:xfrm>
            <a:off x="5274820" y="4190378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71C438DA-9648-8348-8370-F0F04947CB14}"/>
              </a:ext>
            </a:extLst>
          </p:cNvPr>
          <p:cNvCxnSpPr>
            <a:cxnSpLocks/>
          </p:cNvCxnSpPr>
          <p:nvPr/>
        </p:nvCxnSpPr>
        <p:spPr>
          <a:xfrm>
            <a:off x="6497736" y="4184656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D14CDDF1-1111-334C-89F2-4B4AD16A7711}"/>
              </a:ext>
            </a:extLst>
          </p:cNvPr>
          <p:cNvCxnSpPr>
            <a:cxnSpLocks/>
          </p:cNvCxnSpPr>
          <p:nvPr/>
        </p:nvCxnSpPr>
        <p:spPr>
          <a:xfrm>
            <a:off x="7720652" y="4178934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5548478A-4501-5041-8C50-AA4B70503D77}"/>
              </a:ext>
            </a:extLst>
          </p:cNvPr>
          <p:cNvSpPr txBox="1"/>
          <p:nvPr/>
        </p:nvSpPr>
        <p:spPr>
          <a:xfrm>
            <a:off x="8868498" y="2353088"/>
            <a:ext cx="242316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Hidden Markov</a:t>
            </a:r>
          </a:p>
          <a:p>
            <a:pPr algn="ctr"/>
            <a:r>
              <a:rPr lang="en-US" altLang="ja-JP" sz="2800" dirty="0"/>
              <a:t>Model</a:t>
            </a:r>
            <a:endParaRPr kumimoji="1" lang="ja-JP" altLang="en-US" sz="2800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0C819AE-5A2A-C64C-867F-8FA1A22A9743}"/>
              </a:ext>
            </a:extLst>
          </p:cNvPr>
          <p:cNvSpPr txBox="1"/>
          <p:nvPr/>
        </p:nvSpPr>
        <p:spPr>
          <a:xfrm>
            <a:off x="8984911" y="4878119"/>
            <a:ext cx="21903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Experimental </a:t>
            </a:r>
          </a:p>
          <a:p>
            <a:pPr algn="ctr"/>
            <a:r>
              <a:rPr lang="en-US" altLang="ja-JP" sz="2800" dirty="0"/>
              <a:t>observations</a:t>
            </a:r>
            <a:endParaRPr kumimoji="1" lang="ja-JP" altLang="en-US" sz="2800"/>
          </a:p>
        </p:txBody>
      </p:sp>
      <p:sp>
        <p:nvSpPr>
          <p:cNvPr id="59" name="右矢印 58">
            <a:extLst>
              <a:ext uri="{FF2B5EF4-FFF2-40B4-BE49-F238E27FC236}">
                <a16:creationId xmlns:a16="http://schemas.microsoft.com/office/drawing/2014/main" id="{980A3E9D-3B92-334E-B9FD-9D150EDF63FD}"/>
              </a:ext>
            </a:extLst>
          </p:cNvPr>
          <p:cNvSpPr/>
          <p:nvPr/>
        </p:nvSpPr>
        <p:spPr>
          <a:xfrm rot="16200000">
            <a:off x="8434490" y="3735791"/>
            <a:ext cx="1100841" cy="60226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DD09982-849A-D54E-8ED2-22031140773F}"/>
              </a:ext>
            </a:extLst>
          </p:cNvPr>
          <p:cNvSpPr txBox="1"/>
          <p:nvPr/>
        </p:nvSpPr>
        <p:spPr>
          <a:xfrm>
            <a:off x="9286041" y="3586986"/>
            <a:ext cx="288098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FF0000"/>
                </a:solidFill>
              </a:rPr>
              <a:t>Can we estimate daily weathers</a:t>
            </a:r>
          </a:p>
          <a:p>
            <a:r>
              <a:rPr lang="en-US" altLang="ja-JP" sz="1600" b="1" dirty="0">
                <a:solidFill>
                  <a:srgbClr val="FF0000"/>
                </a:solidFill>
              </a:rPr>
              <a:t>Or transition probabilities</a:t>
            </a:r>
          </a:p>
          <a:p>
            <a:r>
              <a:rPr kumimoji="1" lang="en-US" altLang="ja-JP" sz="1600" b="1" dirty="0">
                <a:solidFill>
                  <a:srgbClr val="FF0000"/>
                </a:solidFill>
              </a:rPr>
              <a:t>from daily ice-creams sales</a:t>
            </a:r>
          </a:p>
          <a:p>
            <a:r>
              <a:rPr lang="en-US" altLang="ja-JP" sz="1600" b="1" dirty="0">
                <a:solidFill>
                  <a:srgbClr val="FF0000"/>
                </a:solidFill>
              </a:rPr>
              <a:t>Time-series data?</a:t>
            </a:r>
            <a:endParaRPr kumimoji="1" lang="ja-JP" altLang="en-US" sz="16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64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Toy model used in the tutorial (cont’d)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38EEE3-CD5D-B442-8A6F-60A8A90A2001}"/>
              </a:ext>
            </a:extLst>
          </p:cNvPr>
          <p:cNvSpPr txBox="1"/>
          <p:nvPr/>
        </p:nvSpPr>
        <p:spPr>
          <a:xfrm>
            <a:off x="364504" y="1079409"/>
            <a:ext cx="6143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Transition probabilities of daisy weathers</a:t>
            </a:r>
            <a:endParaRPr kumimoji="1" lang="ja-JP" altLang="en-US" sz="28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085B481-A0CF-1E46-A7C1-7A818FC1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744" y="1671543"/>
            <a:ext cx="1943100" cy="1892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B8DBB21-FD2B-E34F-A81C-614640B04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844" y="1625600"/>
            <a:ext cx="7137400" cy="1803400"/>
          </a:xfrm>
          <a:prstGeom prst="rect">
            <a:avLst/>
          </a:prstGeom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E9DE4522-B84A-ED4A-95A2-8FAA53DA4582}"/>
              </a:ext>
            </a:extLst>
          </p:cNvPr>
          <p:cNvSpPr txBox="1"/>
          <p:nvPr/>
        </p:nvSpPr>
        <p:spPr>
          <a:xfrm>
            <a:off x="364504" y="3609786"/>
            <a:ext cx="9640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Probabilities to observe specific daily sales values given weathers</a:t>
            </a:r>
            <a:endParaRPr kumimoji="1" lang="ja-JP" altLang="en-US" sz="2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6F8621C-E0E9-FF42-8111-98ABF67BE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540" y="4381074"/>
            <a:ext cx="2194022" cy="172720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F08DF07-1A18-FF44-BA75-0601BC889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4049" y="4409396"/>
            <a:ext cx="6066411" cy="174674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6AD686-B286-F548-A85F-284B80A72ADE}"/>
              </a:ext>
            </a:extLst>
          </p:cNvPr>
          <p:cNvSpPr txBox="1"/>
          <p:nvPr/>
        </p:nvSpPr>
        <p:spPr>
          <a:xfrm>
            <a:off x="1733555" y="487534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sales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B9267DF-D604-DD43-8869-EBA1477E4E12}"/>
              </a:ext>
            </a:extLst>
          </p:cNvPr>
          <p:cNvSpPr txBox="1"/>
          <p:nvPr/>
        </p:nvSpPr>
        <p:spPr>
          <a:xfrm>
            <a:off x="2428334" y="4875346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>
                <a:solidFill>
                  <a:srgbClr val="0070C0"/>
                </a:solidFill>
              </a:rPr>
              <a:t>weathter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B8A7749F-48CE-8849-AB07-1EBDA76F25CD}"/>
              </a:ext>
            </a:extLst>
          </p:cNvPr>
          <p:cNvSpPr txBox="1"/>
          <p:nvPr/>
        </p:nvSpPr>
        <p:spPr>
          <a:xfrm>
            <a:off x="3248844" y="4842711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Gaussian noise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CD019DA4-0090-894C-82AC-6C4F4174DBDE}"/>
              </a:ext>
            </a:extLst>
          </p:cNvPr>
          <p:cNvSpPr txBox="1"/>
          <p:nvPr/>
        </p:nvSpPr>
        <p:spPr>
          <a:xfrm>
            <a:off x="5474762" y="5436157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>
                <a:solidFill>
                  <a:srgbClr val="0070C0"/>
                </a:solidFill>
              </a:rPr>
              <a:t>weathter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A9C28465-5437-8547-AC46-F67DB1BA07D8}"/>
              </a:ext>
            </a:extLst>
          </p:cNvPr>
          <p:cNvSpPr txBox="1"/>
          <p:nvPr/>
        </p:nvSpPr>
        <p:spPr>
          <a:xfrm>
            <a:off x="4879896" y="547081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sales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563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D95D23-E9BB-4848-98C9-64C24D6D0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94" y="274637"/>
            <a:ext cx="12123906" cy="1550043"/>
          </a:xfrm>
        </p:spPr>
        <p:txBody>
          <a:bodyPr>
            <a:noAutofit/>
          </a:bodyPr>
          <a:lstStyle/>
          <a:p>
            <a:r>
              <a:rPr kumimoji="1" lang="en-US" altLang="ja-JP" sz="4000" dirty="0"/>
              <a:t>Estimation of latent states and transition probabilities from counting matrix: Maximum likelihood</a:t>
            </a:r>
            <a:endParaRPr kumimoji="1" lang="ja-JP" altLang="en-US" sz="400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B8736D2-70B0-0149-B3D3-3E3C452B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961CE9-8EAF-B243-8632-810E3F2197D2}"/>
              </a:ext>
            </a:extLst>
          </p:cNvPr>
          <p:cNvSpPr txBox="1"/>
          <p:nvPr/>
        </p:nvSpPr>
        <p:spPr>
          <a:xfrm>
            <a:off x="5108321" y="4310592"/>
            <a:ext cx="6171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Maximize this function over states or </a:t>
            </a:r>
            <a:r>
              <a:rPr kumimoji="1" lang="en-US" altLang="ja-JP" sz="2800" i="1" dirty="0"/>
              <a:t>T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τ</a:t>
            </a:r>
            <a:r>
              <a:rPr kumimoji="1"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2F1688D-9A9A-714F-9BAC-475E347C3D7F}"/>
              </a:ext>
            </a:extLst>
          </p:cNvPr>
          <p:cNvSpPr/>
          <p:nvPr/>
        </p:nvSpPr>
        <p:spPr>
          <a:xfrm>
            <a:off x="2456756" y="5954138"/>
            <a:ext cx="93043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Y. Matsunaga, Y. Sugita, Use of single-molecule time-series data for refining conformational dynamics in molecular simulations. </a:t>
            </a:r>
            <a:r>
              <a:rPr lang="en" altLang="ja-JP" sz="1600" i="1" dirty="0" err="1"/>
              <a:t>Curr</a:t>
            </a:r>
            <a:r>
              <a:rPr lang="en" altLang="ja-JP" sz="1600" i="1" dirty="0"/>
              <a:t>. </a:t>
            </a:r>
            <a:r>
              <a:rPr lang="en" altLang="ja-JP" sz="1600" i="1" dirty="0" err="1"/>
              <a:t>Opin</a:t>
            </a:r>
            <a:r>
              <a:rPr lang="en" altLang="ja-JP" sz="1600" i="1" dirty="0"/>
              <a:t>. Struct. Biol.</a:t>
            </a:r>
            <a:r>
              <a:rPr lang="en" altLang="ja-JP" sz="1600" dirty="0"/>
              <a:t> </a:t>
            </a:r>
            <a:r>
              <a:rPr lang="en" altLang="ja-JP" sz="1600" b="1" dirty="0"/>
              <a:t>61</a:t>
            </a:r>
            <a:r>
              <a:rPr lang="en" altLang="ja-JP" sz="1600" dirty="0"/>
              <a:t>, 153–159 (2020).</a:t>
            </a:r>
            <a:endParaRPr lang="en" altLang="ja-JP" sz="1600" dirty="0">
              <a:effectLst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8DE4F8E-85DD-1745-B6A6-254D6CC1E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12" y="2224165"/>
            <a:ext cx="8785563" cy="2013592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4ADC20D-28A8-4049-A0D9-442D212035E4}"/>
              </a:ext>
            </a:extLst>
          </p:cNvPr>
          <p:cNvSpPr/>
          <p:nvPr/>
        </p:nvSpPr>
        <p:spPr>
          <a:xfrm>
            <a:off x="0" y="0"/>
            <a:ext cx="1390493" cy="41563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/>
              <a:t>Updated</a:t>
            </a:r>
            <a:endParaRPr kumimoji="1" lang="ja-JP" altLang="en-US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5290933-9CD0-CA4A-8BBA-7E2E57658EEA}"/>
              </a:ext>
            </a:extLst>
          </p:cNvPr>
          <p:cNvSpPr txBox="1"/>
          <p:nvPr/>
        </p:nvSpPr>
        <p:spPr>
          <a:xfrm>
            <a:off x="5531515" y="4780387"/>
            <a:ext cx="5080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Viterbi algorithm</a:t>
            </a:r>
            <a:r>
              <a:rPr kumimoji="1" lang="en-US" altLang="ja-JP" sz="2800" dirty="0"/>
              <a:t> estimates states</a:t>
            </a:r>
            <a:endParaRPr kumimoji="1" lang="ja-JP" altLang="en-US" sz="28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FDC12D-6054-1F47-AB7F-6F2B64DB5EC2}"/>
              </a:ext>
            </a:extLst>
          </p:cNvPr>
          <p:cNvSpPr txBox="1"/>
          <p:nvPr/>
        </p:nvSpPr>
        <p:spPr>
          <a:xfrm>
            <a:off x="5531515" y="5250182"/>
            <a:ext cx="5641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Baum-Welch algorithm </a:t>
            </a:r>
            <a:r>
              <a:rPr kumimoji="1" lang="en-US" altLang="ja-JP" sz="2800" dirty="0"/>
              <a:t>estimates </a:t>
            </a:r>
            <a:r>
              <a:rPr lang="en-US" altLang="ja-JP" sz="2800" i="1" dirty="0"/>
              <a:t>T</a:t>
            </a:r>
            <a:r>
              <a:rPr lang="en-US" altLang="ja-JP" sz="2800" dirty="0"/>
              <a:t>(</a:t>
            </a:r>
            <a:r>
              <a:rPr lang="en-US" altLang="ja-JP" sz="2800" dirty="0" err="1"/>
              <a:t>τ</a:t>
            </a:r>
            <a:r>
              <a:rPr lang="en-US" altLang="ja-JP" sz="2800" dirty="0"/>
              <a:t>)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30411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03 Data assimilation with MSM and HMM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8B950B-8DD3-134C-9A56-76325971D1D0}"/>
              </a:ext>
            </a:extLst>
          </p:cNvPr>
          <p:cNvSpPr txBox="1"/>
          <p:nvPr/>
        </p:nvSpPr>
        <p:spPr>
          <a:xfrm>
            <a:off x="717331" y="1435139"/>
            <a:ext cx="7762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the purpose of integrating MD data and HMM data? </a:t>
            </a:r>
            <a:endParaRPr kumimoji="1" lang="ja-JP" altLang="en-US" sz="24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9203342-58BB-A744-8F98-ECBBEFB78C79}"/>
              </a:ext>
            </a:extLst>
          </p:cNvPr>
          <p:cNvSpPr txBox="1"/>
          <p:nvPr/>
        </p:nvSpPr>
        <p:spPr>
          <a:xfrm>
            <a:off x="2473590" y="2058508"/>
            <a:ext cx="8374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b="1" dirty="0">
                <a:solidFill>
                  <a:srgbClr val="FF0000"/>
                </a:solidFill>
              </a:rPr>
              <a:t>Correct MD data ensemble or dynamics matching with experimental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b="1" dirty="0">
                <a:solidFill>
                  <a:srgbClr val="FF0000"/>
                </a:solidFill>
              </a:rPr>
              <a:t>Interpret experimental data in terms of structural details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7F656841-5080-AF4A-9513-86B65A6BD02C}"/>
              </a:ext>
            </a:extLst>
          </p:cNvPr>
          <p:cNvSpPr/>
          <p:nvPr/>
        </p:nvSpPr>
        <p:spPr>
          <a:xfrm>
            <a:off x="2545702" y="3670214"/>
            <a:ext cx="2310320" cy="2520240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6F7CF50-C0B8-ED4A-A544-7528B6561EEA}"/>
              </a:ext>
            </a:extLst>
          </p:cNvPr>
          <p:cNvSpPr txBox="1"/>
          <p:nvPr/>
        </p:nvSpPr>
        <p:spPr>
          <a:xfrm>
            <a:off x="2855148" y="4792110"/>
            <a:ext cx="169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Simulation data</a:t>
            </a:r>
          </a:p>
        </p:txBody>
      </p:sp>
      <p:sp>
        <p:nvSpPr>
          <p:cNvPr id="8" name="上矢印 7">
            <a:extLst>
              <a:ext uri="{FF2B5EF4-FFF2-40B4-BE49-F238E27FC236}">
                <a16:creationId xmlns:a16="http://schemas.microsoft.com/office/drawing/2014/main" id="{3511D377-9A30-4B47-971C-29F8572D1E1B}"/>
              </a:ext>
            </a:extLst>
          </p:cNvPr>
          <p:cNvSpPr/>
          <p:nvPr/>
        </p:nvSpPr>
        <p:spPr>
          <a:xfrm rot="1560000">
            <a:off x="4749126" y="2900175"/>
            <a:ext cx="386752" cy="85083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51A5A446-2057-0E4B-AC8F-E4E177C391E7}"/>
              </a:ext>
            </a:extLst>
          </p:cNvPr>
          <p:cNvSpPr/>
          <p:nvPr/>
        </p:nvSpPr>
        <p:spPr>
          <a:xfrm>
            <a:off x="6166266" y="3607128"/>
            <a:ext cx="3349310" cy="2509130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581E6F9-AF27-3C41-9554-1FF3D689432C}"/>
              </a:ext>
            </a:extLst>
          </p:cNvPr>
          <p:cNvSpPr txBox="1"/>
          <p:nvPr/>
        </p:nvSpPr>
        <p:spPr>
          <a:xfrm>
            <a:off x="6867049" y="4881807"/>
            <a:ext cx="1931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Experimental data</a:t>
            </a:r>
            <a:endParaRPr kumimoji="1" lang="ja-JP" altLang="en-US" b="1" dirty="0"/>
          </a:p>
        </p:txBody>
      </p:sp>
      <p:sp>
        <p:nvSpPr>
          <p:cNvPr id="11" name="上矢印 10">
            <a:extLst>
              <a:ext uri="{FF2B5EF4-FFF2-40B4-BE49-F238E27FC236}">
                <a16:creationId xmlns:a16="http://schemas.microsoft.com/office/drawing/2014/main" id="{9295FD24-644C-A340-BE98-432AAD55A70E}"/>
              </a:ext>
            </a:extLst>
          </p:cNvPr>
          <p:cNvSpPr/>
          <p:nvPr/>
        </p:nvSpPr>
        <p:spPr>
          <a:xfrm rot="20040000">
            <a:off x="5819081" y="2910484"/>
            <a:ext cx="386752" cy="85083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2FE0FE3-7B19-5E46-8863-6E0A0565C3C5}"/>
              </a:ext>
            </a:extLst>
          </p:cNvPr>
          <p:cNvSpPr txBox="1"/>
          <p:nvPr/>
        </p:nvSpPr>
        <p:spPr>
          <a:xfrm>
            <a:off x="3425968" y="2857841"/>
            <a:ext cx="1456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Structural</a:t>
            </a:r>
            <a:br>
              <a:rPr kumimoji="1" lang="en-US" altLang="ja-JP" sz="2000" b="1" dirty="0"/>
            </a:br>
            <a:r>
              <a:rPr kumimoji="1" lang="en-US" altLang="ja-JP" sz="2000" b="1" dirty="0"/>
              <a:t>information</a:t>
            </a:r>
            <a:endParaRPr kumimoji="1" lang="ja-JP" altLang="en-US" sz="2000" b="1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334FE1-D040-5544-9F78-44FFCE10102F}"/>
              </a:ext>
            </a:extLst>
          </p:cNvPr>
          <p:cNvSpPr txBox="1"/>
          <p:nvPr/>
        </p:nvSpPr>
        <p:spPr>
          <a:xfrm>
            <a:off x="6246957" y="2884005"/>
            <a:ext cx="1461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Correct</a:t>
            </a:r>
            <a:br>
              <a:rPr kumimoji="1" lang="en-US" altLang="ja-JP" sz="2000" b="1" dirty="0"/>
            </a:br>
            <a:r>
              <a:rPr kumimoji="1" lang="en-US" altLang="ja-JP" sz="2000" b="1" dirty="0"/>
              <a:t>information</a:t>
            </a:r>
            <a:endParaRPr kumimoji="1" lang="ja-JP" altLang="en-US" sz="2000" b="1" dirty="0"/>
          </a:p>
        </p:txBody>
      </p:sp>
      <p:sp>
        <p:nvSpPr>
          <p:cNvPr id="14" name="テキスト ボックス 10">
            <a:extLst>
              <a:ext uri="{FF2B5EF4-FFF2-40B4-BE49-F238E27FC236}">
                <a16:creationId xmlns:a16="http://schemas.microsoft.com/office/drawing/2014/main" id="{AE00D1B0-E8BB-FB4B-B0CF-8C38FF666B35}"/>
              </a:ext>
            </a:extLst>
          </p:cNvPr>
          <p:cNvSpPr txBox="1"/>
          <p:nvPr/>
        </p:nvSpPr>
        <p:spPr>
          <a:xfrm>
            <a:off x="2613509" y="5192928"/>
            <a:ext cx="2493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Atomic detail</a:t>
            </a:r>
            <a:br>
              <a:rPr kumimoji="1" lang="en-US" altLang="ja-JP" b="1" dirty="0">
                <a:solidFill>
                  <a:srgbClr val="FF000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Incorrect dynamics</a:t>
            </a:r>
            <a:br>
              <a:rPr kumimoji="1" lang="en-US" altLang="ja-JP" b="1" dirty="0">
                <a:solidFill>
                  <a:srgbClr val="00206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Short time-scale</a:t>
            </a:r>
          </a:p>
        </p:txBody>
      </p:sp>
      <p:sp>
        <p:nvSpPr>
          <p:cNvPr id="15" name="テキスト ボックス 10">
            <a:extLst>
              <a:ext uri="{FF2B5EF4-FFF2-40B4-BE49-F238E27FC236}">
                <a16:creationId xmlns:a16="http://schemas.microsoft.com/office/drawing/2014/main" id="{35E61EA3-BAFC-1744-BF8A-B1A66D2747B2}"/>
              </a:ext>
            </a:extLst>
          </p:cNvPr>
          <p:cNvSpPr txBox="1"/>
          <p:nvPr/>
        </p:nvSpPr>
        <p:spPr>
          <a:xfrm>
            <a:off x="6311334" y="5210761"/>
            <a:ext cx="33008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solidFill>
                  <a:srgbClr val="002060"/>
                </a:solidFill>
              </a:rPr>
              <a:t>Lack of  structural detail</a:t>
            </a:r>
            <a:br>
              <a:rPr kumimoji="1" lang="en-US" altLang="ja-JP" b="1" dirty="0"/>
            </a:br>
            <a:r>
              <a:rPr kumimoji="1" lang="en-US" altLang="ja-JP" b="1" dirty="0">
                <a:solidFill>
                  <a:srgbClr val="FF0000"/>
                </a:solidFill>
              </a:rPr>
              <a:t>Accurate ensemble/dynamics</a:t>
            </a:r>
            <a:br>
              <a:rPr kumimoji="1" lang="en-US" altLang="ja-JP" b="1" dirty="0">
                <a:solidFill>
                  <a:srgbClr val="00206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Long time-scale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A719AC93-322E-784B-AE4F-4E3B74167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4" y="3723222"/>
            <a:ext cx="1138035" cy="1138035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4C4C4191-67BB-254D-B775-1330E390B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302" y="3697620"/>
            <a:ext cx="10414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73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”Experimental data” </a:t>
            </a:r>
            <a:r>
              <a:rPr kumimoji="1" lang="en-US" altLang="ja-JP" dirty="0"/>
              <a:t>in the tut</a:t>
            </a:r>
            <a:r>
              <a:rPr lang="en-US" altLang="ja-JP" dirty="0"/>
              <a:t>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16</a:t>
            </a:fld>
            <a:endParaRPr kumimoji="1" lang="ja-JP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A14B8F0-8113-434F-A428-3C85FAA79D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8" t="40113" r="28155" b="34673"/>
          <a:stretch/>
        </p:blipFill>
        <p:spPr bwMode="auto">
          <a:xfrm>
            <a:off x="389106" y="1955260"/>
            <a:ext cx="5089514" cy="332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0F576A6-6584-EB40-9366-07B717457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43" y="1955260"/>
            <a:ext cx="5089514" cy="379400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B6C342A-B54B-E845-A047-3847322116C2}"/>
              </a:ext>
            </a:extLst>
          </p:cNvPr>
          <p:cNvSpPr txBox="1"/>
          <p:nvPr/>
        </p:nvSpPr>
        <p:spPr>
          <a:xfrm>
            <a:off x="1674778" y="1098894"/>
            <a:ext cx="884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Using the original MSM, we generate LID-CORE distance time-series as ”experimental data” mimicking single-molecule FRET </a:t>
            </a:r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3FF785C7-E674-D34A-90CC-BD32F0790BAB}"/>
              </a:ext>
            </a:extLst>
          </p:cNvPr>
          <p:cNvSpPr/>
          <p:nvPr/>
        </p:nvSpPr>
        <p:spPr>
          <a:xfrm>
            <a:off x="3082565" y="2469823"/>
            <a:ext cx="414779" cy="414779"/>
          </a:xfrm>
          <a:prstGeom prst="ellipse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1B98E4E9-C815-6F48-B1FE-CD81A3936E93}"/>
              </a:ext>
            </a:extLst>
          </p:cNvPr>
          <p:cNvSpPr/>
          <p:nvPr/>
        </p:nvSpPr>
        <p:spPr>
          <a:xfrm>
            <a:off x="2726473" y="3875971"/>
            <a:ext cx="414779" cy="414779"/>
          </a:xfrm>
          <a:prstGeom prst="ellipse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407AAB6-1533-4F41-A9A8-903AB8630D80}"/>
              </a:ext>
            </a:extLst>
          </p:cNvPr>
          <p:cNvCxnSpPr/>
          <p:nvPr/>
        </p:nvCxnSpPr>
        <p:spPr>
          <a:xfrm flipH="1">
            <a:off x="2933862" y="2677212"/>
            <a:ext cx="356092" cy="1406148"/>
          </a:xfrm>
          <a:prstGeom prst="line">
            <a:avLst/>
          </a:prstGeom>
          <a:ln w="952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126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”Experimental data” in the tutorial (cont’d)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38EEE3-CD5D-B442-8A6F-60A8A90A2001}"/>
              </a:ext>
            </a:extLst>
          </p:cNvPr>
          <p:cNvSpPr txBox="1"/>
          <p:nvPr/>
        </p:nvSpPr>
        <p:spPr>
          <a:xfrm>
            <a:off x="609600" y="1079409"/>
            <a:ext cx="59034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Transition probabilities of MSM’s states</a:t>
            </a:r>
            <a:endParaRPr kumimoji="1" lang="ja-JP" altLang="en-US" sz="2800"/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E9DE4522-B84A-ED4A-95A2-8FAA53DA4582}"/>
              </a:ext>
            </a:extLst>
          </p:cNvPr>
          <p:cNvSpPr txBox="1"/>
          <p:nvPr/>
        </p:nvSpPr>
        <p:spPr>
          <a:xfrm>
            <a:off x="364504" y="3609786"/>
            <a:ext cx="96402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Probabilities to observe specific daily sales values given weathers</a:t>
            </a:r>
            <a:endParaRPr kumimoji="1" lang="ja-JP" altLang="en-US" sz="2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6F8621C-E0E9-FF42-8111-98ABF67BE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540" y="4381074"/>
            <a:ext cx="2194022" cy="172720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F08DF07-1A18-FF44-BA75-0601BC889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49" y="4409396"/>
            <a:ext cx="6066411" cy="174674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6AD686-B286-F548-A85F-284B80A72ADE}"/>
              </a:ext>
            </a:extLst>
          </p:cNvPr>
          <p:cNvSpPr txBox="1"/>
          <p:nvPr/>
        </p:nvSpPr>
        <p:spPr>
          <a:xfrm>
            <a:off x="1258830" y="4875346"/>
            <a:ext cx="1053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observation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B9267DF-D604-DD43-8869-EBA1477E4E12}"/>
              </a:ext>
            </a:extLst>
          </p:cNvPr>
          <p:cNvSpPr txBox="1"/>
          <p:nvPr/>
        </p:nvSpPr>
        <p:spPr>
          <a:xfrm>
            <a:off x="2428334" y="4875346"/>
            <a:ext cx="869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LID-CORE</a:t>
            </a:r>
          </a:p>
          <a:p>
            <a:r>
              <a:rPr lang="en-US" altLang="ja-JP" sz="1400" dirty="0">
                <a:solidFill>
                  <a:srgbClr val="0070C0"/>
                </a:solidFill>
              </a:rPr>
              <a:t>distance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B8A7749F-48CE-8849-AB07-1EBDA76F25CD}"/>
              </a:ext>
            </a:extLst>
          </p:cNvPr>
          <p:cNvSpPr txBox="1"/>
          <p:nvPr/>
        </p:nvSpPr>
        <p:spPr>
          <a:xfrm>
            <a:off x="3248844" y="4842711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Gaussian noise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CD019DA4-0090-894C-82AC-6C4F4174DBDE}"/>
              </a:ext>
            </a:extLst>
          </p:cNvPr>
          <p:cNvSpPr txBox="1"/>
          <p:nvPr/>
        </p:nvSpPr>
        <p:spPr>
          <a:xfrm>
            <a:off x="5524935" y="5436157"/>
            <a:ext cx="869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LID-CORE</a:t>
            </a:r>
          </a:p>
          <a:p>
            <a:r>
              <a:rPr lang="en-US" altLang="ja-JP" sz="1400" dirty="0">
                <a:solidFill>
                  <a:srgbClr val="0070C0"/>
                </a:solidFill>
              </a:rPr>
              <a:t>distance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A9C28465-5437-8547-AC46-F67DB1BA07D8}"/>
              </a:ext>
            </a:extLst>
          </p:cNvPr>
          <p:cNvSpPr txBox="1"/>
          <p:nvPr/>
        </p:nvSpPr>
        <p:spPr>
          <a:xfrm>
            <a:off x="4464049" y="5458236"/>
            <a:ext cx="1053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observation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9B06C4E-439B-3341-939C-9A0157AAA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933" y="1554423"/>
            <a:ext cx="2474982" cy="201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229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8869"/>
            <a:ext cx="10972800" cy="1143000"/>
          </a:xfrm>
        </p:spPr>
        <p:txBody>
          <a:bodyPr/>
          <a:lstStyle/>
          <a:p>
            <a:r>
              <a:rPr kumimoji="1" lang="en-US" altLang="ja-JP" dirty="0"/>
              <a:t>Problem setting in the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C3F7B9-6342-E245-B567-29E20B844B68}"/>
              </a:ext>
            </a:extLst>
          </p:cNvPr>
          <p:cNvSpPr txBox="1"/>
          <p:nvPr/>
        </p:nvSpPr>
        <p:spPr>
          <a:xfrm>
            <a:off x="1186774" y="13229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A009578-190C-8B44-81DB-E7929C44C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532" y="1193421"/>
            <a:ext cx="3010015" cy="252272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3A1BC4D-D275-9F49-B845-98611EA20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430" y="4279797"/>
            <a:ext cx="2872848" cy="214157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C987D5D-940D-DF47-A886-E1B979A2D5C7}"/>
              </a:ext>
            </a:extLst>
          </p:cNvPr>
          <p:cNvSpPr txBox="1"/>
          <p:nvPr/>
        </p:nvSpPr>
        <p:spPr>
          <a:xfrm>
            <a:off x="3034934" y="930610"/>
            <a:ext cx="1801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“Distorted” MSM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2FF0CDF-6645-7B45-B660-173863A3D2C9}"/>
              </a:ext>
            </a:extLst>
          </p:cNvPr>
          <p:cNvSpPr txBox="1"/>
          <p:nvPr/>
        </p:nvSpPr>
        <p:spPr>
          <a:xfrm>
            <a:off x="609600" y="3572944"/>
            <a:ext cx="3799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“experimental data” generated by the original MSM</a:t>
            </a:r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0AB23152-9095-4049-A26A-7B72874A52D2}"/>
              </a:ext>
            </a:extLst>
          </p:cNvPr>
          <p:cNvSpPr/>
          <p:nvPr/>
        </p:nvSpPr>
        <p:spPr>
          <a:xfrm rot="17728356">
            <a:off x="4725347" y="3504235"/>
            <a:ext cx="797668" cy="56906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9E0BD635-C2B1-7349-A742-6142D4C1A145}"/>
              </a:ext>
            </a:extLst>
          </p:cNvPr>
          <p:cNvSpPr/>
          <p:nvPr/>
        </p:nvSpPr>
        <p:spPr>
          <a:xfrm rot="1661566">
            <a:off x="7202255" y="2942197"/>
            <a:ext cx="797668" cy="46100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41C2A26-3857-D448-8F8B-8A1D84013D60}"/>
              </a:ext>
            </a:extLst>
          </p:cNvPr>
          <p:cNvSpPr txBox="1"/>
          <p:nvPr/>
        </p:nvSpPr>
        <p:spPr>
          <a:xfrm>
            <a:off x="8251790" y="2530182"/>
            <a:ext cx="3595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Can we correct the “distorted” MSM</a:t>
            </a:r>
          </a:p>
          <a:p>
            <a:r>
              <a:rPr lang="en-US" altLang="ja-JP" dirty="0"/>
              <a:t>and restore the original MSM</a:t>
            </a:r>
            <a:r>
              <a:rPr kumimoji="1" lang="en-US" altLang="ja-JP" dirty="0"/>
              <a:t>?</a:t>
            </a:r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5149B2DA-4F6E-8D44-8807-A093A02CE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7994" y="4428389"/>
            <a:ext cx="2474982" cy="201874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99479D8F-016F-DD4D-9C08-C5267EF7F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977" y="3306333"/>
            <a:ext cx="2474982" cy="2018746"/>
          </a:xfrm>
          <a:prstGeom prst="rect">
            <a:avLst/>
          </a:prstGeom>
        </p:spPr>
      </p:pic>
      <p:sp>
        <p:nvSpPr>
          <p:cNvPr id="15" name="右矢印 14">
            <a:extLst>
              <a:ext uri="{FF2B5EF4-FFF2-40B4-BE49-F238E27FC236}">
                <a16:creationId xmlns:a16="http://schemas.microsoft.com/office/drawing/2014/main" id="{A7FBC529-3963-2448-9660-C9C509DC6F6D}"/>
              </a:ext>
            </a:extLst>
          </p:cNvPr>
          <p:cNvSpPr/>
          <p:nvPr/>
        </p:nvSpPr>
        <p:spPr>
          <a:xfrm>
            <a:off x="2237266" y="5066052"/>
            <a:ext cx="358164" cy="37171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0E8BD16-FBC3-714E-8449-C38DF427D91C}"/>
              </a:ext>
            </a:extLst>
          </p:cNvPr>
          <p:cNvSpPr txBox="1"/>
          <p:nvPr/>
        </p:nvSpPr>
        <p:spPr>
          <a:xfrm>
            <a:off x="5329688" y="3716148"/>
            <a:ext cx="1834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Data assimilation</a:t>
            </a:r>
          </a:p>
          <a:p>
            <a:r>
              <a:rPr lang="en-US" altLang="ja-JP" b="1" dirty="0">
                <a:solidFill>
                  <a:srgbClr val="FF0000"/>
                </a:solidFill>
              </a:rPr>
              <a:t>or integration</a:t>
            </a:r>
            <a:endParaRPr kumimoji="1" lang="ja-JP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94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E1C1D3-9BD2-4A4D-BA3B-1050ADBC0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</a:t>
            </a:r>
            <a:r>
              <a:rPr lang="en-US" altLang="ja-JP" dirty="0"/>
              <a:t>can we </a:t>
            </a:r>
            <a:r>
              <a:rPr kumimoji="1" lang="en-US" altLang="ja-JP" dirty="0"/>
              <a:t>learn?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66B229-389F-2D4B-9D41-F2AFAD819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1104180" cy="4525963"/>
          </a:xfrm>
        </p:spPr>
        <p:txBody>
          <a:bodyPr/>
          <a:lstStyle/>
          <a:p>
            <a:r>
              <a:rPr lang="en-US" altLang="ja-JP" dirty="0"/>
              <a:t>We will learn basics of </a:t>
            </a:r>
            <a:r>
              <a:rPr lang="en-US" altLang="ja-JP" dirty="0">
                <a:solidFill>
                  <a:srgbClr val="C00000"/>
                </a:solidFill>
              </a:rPr>
              <a:t>integrating experimental data to MD simulation data</a:t>
            </a:r>
            <a:r>
              <a:rPr lang="en-US" altLang="ja-JP" dirty="0"/>
              <a:t> using Markov state model (MSM) and Hidden Markov state model (HMM)</a:t>
            </a:r>
          </a:p>
          <a:p>
            <a:endParaRPr lang="en-US" altLang="ja-JP" dirty="0"/>
          </a:p>
          <a:p>
            <a:r>
              <a:rPr kumimoji="1" lang="en-US" altLang="ja-JP" dirty="0"/>
              <a:t>Starting from an introduction to our Julia package (</a:t>
            </a:r>
            <a:r>
              <a:rPr kumimoji="1" lang="en-US" altLang="ja-JP" dirty="0" err="1"/>
              <a:t>MDToolbox.jl</a:t>
            </a:r>
            <a:r>
              <a:rPr kumimoji="1" lang="en-US" altLang="ja-JP" dirty="0"/>
              <a:t>), we will learn basics of MSM and HMM using simple examples. </a:t>
            </a:r>
            <a:r>
              <a:rPr lang="en-US" altLang="ja-JP" dirty="0"/>
              <a:t>Then, we will combine MSM and HMM for incorporating experimental data. 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7E57247-644E-A941-9452-C838D060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5876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0ECB3B-54C6-7745-BE5D-8F22E3196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Schedule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02D834-E9DC-8849-8DB8-84B0D95CF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6"/>
            <a:ext cx="10972800" cy="5737059"/>
          </a:xfrm>
        </p:spPr>
        <p:txBody>
          <a:bodyPr/>
          <a:lstStyle/>
          <a:p>
            <a:r>
              <a:rPr lang="en-US" altLang="ja-JP" dirty="0"/>
              <a:t>13:00 Installation. Julia and </a:t>
            </a:r>
            <a:r>
              <a:rPr lang="en-US" altLang="ja-JP" dirty="0" err="1"/>
              <a:t>MDToolbox.jl</a:t>
            </a:r>
            <a:r>
              <a:rPr lang="en-US" altLang="ja-JP" dirty="0"/>
              <a:t> basics</a:t>
            </a:r>
          </a:p>
          <a:p>
            <a:pPr lvl="1"/>
            <a:r>
              <a:rPr lang="en-US" altLang="ja-JP" dirty="0"/>
              <a:t>Introduction to our in-house Julia package </a:t>
            </a:r>
            <a:r>
              <a:rPr lang="en-US" altLang="ja-JP" dirty="0" err="1"/>
              <a:t>MDToolbox.jl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-US" altLang="ja-JP" dirty="0"/>
              <a:t>14:00 Markov state model (MSM) basics</a:t>
            </a:r>
          </a:p>
          <a:p>
            <a:pPr lvl="1"/>
            <a:r>
              <a:rPr lang="en-US" altLang="ja-JP" dirty="0"/>
              <a:t>What is MSM?, and how to construct it</a:t>
            </a:r>
          </a:p>
          <a:p>
            <a:pPr lvl="1"/>
            <a:endParaRPr lang="en-US" altLang="ja-JP" dirty="0"/>
          </a:p>
          <a:p>
            <a:r>
              <a:rPr lang="en-US" altLang="ja-JP" dirty="0"/>
              <a:t>14:40 Hidden Markov model (HMM) basics</a:t>
            </a:r>
          </a:p>
          <a:p>
            <a:pPr lvl="1"/>
            <a:r>
              <a:rPr lang="en-US" altLang="ja-JP" dirty="0"/>
              <a:t>What is HMM? and what can we do with it</a:t>
            </a:r>
          </a:p>
          <a:p>
            <a:endParaRPr lang="en-US" altLang="ja-JP" dirty="0"/>
          </a:p>
          <a:p>
            <a:r>
              <a:rPr lang="en-US" altLang="ja-JP" dirty="0"/>
              <a:t>15:20-16:00 Data assimilation with MSM &amp; HMM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DB7197C-23C4-DD44-BB98-32D7465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703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00 Installation. Julia and </a:t>
            </a:r>
            <a:r>
              <a:rPr lang="en-US" altLang="ja-JP" dirty="0" err="1"/>
              <a:t>MDToolbox.jl</a:t>
            </a:r>
            <a:r>
              <a:rPr lang="en-US" altLang="ja-JP" dirty="0"/>
              <a:t> basics</a:t>
            </a:r>
            <a:endParaRPr kumimoji="1" lang="ja-JP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B80E6FF-CB73-B548-875A-2D0F4B337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1143000"/>
          </a:xfrm>
        </p:spPr>
        <p:txBody>
          <a:bodyPr/>
          <a:lstStyle/>
          <a:p>
            <a:r>
              <a:rPr lang="en-US" altLang="ja-JP" dirty="0"/>
              <a:t>Let’s follow the descriptions of README at </a:t>
            </a:r>
            <a:br>
              <a:rPr lang="en-US" altLang="ja-JP" dirty="0"/>
            </a:br>
            <a:r>
              <a:rPr lang="en-US" altLang="ja-JP" dirty="0">
                <a:hlinkClick r:id="rId2"/>
              </a:rPr>
              <a:t>https://github.com/matsunagalab/hmm_tutorials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167D09CC-E3B6-4F45-8E88-9557459A6971}"/>
              </a:ext>
            </a:extLst>
          </p:cNvPr>
          <p:cNvSpPr txBox="1">
            <a:spLocks/>
          </p:cNvSpPr>
          <p:nvPr/>
        </p:nvSpPr>
        <p:spPr>
          <a:xfrm>
            <a:off x="1014952" y="3037491"/>
            <a:ext cx="10972800" cy="3410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Install </a:t>
            </a:r>
            <a:r>
              <a:rPr lang="en-US" altLang="ja-JP" dirty="0" err="1"/>
              <a:t>Jupyter</a:t>
            </a:r>
            <a:r>
              <a:rPr lang="en-US" altLang="ja-JP" dirty="0"/>
              <a:t> Lab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Install Julia and packages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Install Julia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Install required packages including </a:t>
            </a:r>
            <a:r>
              <a:rPr lang="en-US" altLang="ja-JP" dirty="0" err="1"/>
              <a:t>MDToolbox.jl</a:t>
            </a:r>
            <a:r>
              <a:rPr lang="en-US" altLang="ja-JP" dirty="0"/>
              <a:t> (or update)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Run </a:t>
            </a:r>
            <a:r>
              <a:rPr lang="en-US" altLang="ja-JP" dirty="0" err="1"/>
              <a:t>Ijulia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Download tutorial materials</a:t>
            </a:r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13053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36524"/>
            <a:ext cx="10972800" cy="1143000"/>
          </a:xfrm>
        </p:spPr>
        <p:txBody>
          <a:bodyPr/>
          <a:lstStyle/>
          <a:p>
            <a:r>
              <a:rPr lang="en-US" altLang="ja-JP" dirty="0" err="1"/>
              <a:t>MDToolbox.jl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6D2FB093-84B1-0845-B2DA-7E89B2035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0526"/>
            <a:ext cx="10972800" cy="5262836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/>
              <a:t>Julia package for the statistical analysis of MD trajectories</a:t>
            </a:r>
          </a:p>
          <a:p>
            <a:pPr marL="0" indent="0">
              <a:buNone/>
            </a:pPr>
            <a:r>
              <a:rPr lang="en-US" altLang="ja-JP" sz="2800" dirty="0">
                <a:hlinkClick r:id="rId2"/>
              </a:rPr>
              <a:t>https://github.com/matsunagalab/MDToolbox.jl</a:t>
            </a: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" altLang="ja-JP" sz="2800" dirty="0"/>
              <a:t>I/O for trajectory, coordinate, and topology files</a:t>
            </a:r>
          </a:p>
          <a:p>
            <a:r>
              <a:rPr lang="en" altLang="ja-JP" sz="2800" dirty="0"/>
              <a:t>Atom selections</a:t>
            </a:r>
          </a:p>
          <a:p>
            <a:r>
              <a:rPr lang="en" altLang="ja-JP" sz="2800" dirty="0"/>
              <a:t>Least-squares fitting of structures, and some geometry calculations</a:t>
            </a:r>
          </a:p>
          <a:p>
            <a:r>
              <a:rPr lang="en" altLang="ja-JP" sz="2800" dirty="0"/>
              <a:t>Potential mean force (PMF) or free energy profile from scattered data</a:t>
            </a:r>
          </a:p>
          <a:p>
            <a:r>
              <a:rPr lang="en" altLang="ja-JP" sz="2800" dirty="0"/>
              <a:t>Statistical estimates (WHAM and MBAR methods) from biased data</a:t>
            </a:r>
          </a:p>
          <a:p>
            <a:r>
              <a:rPr lang="en" altLang="ja-JP" sz="2800" dirty="0"/>
              <a:t>Dimensional reductions (Principal Component Analysis, and others)</a:t>
            </a:r>
          </a:p>
          <a:p>
            <a:r>
              <a:rPr lang="en" altLang="ja-JP" sz="2800" dirty="0">
                <a:solidFill>
                  <a:srgbClr val="0070C0"/>
                </a:solidFill>
              </a:rPr>
              <a:t>Markov state models and Hidden Markov models</a:t>
            </a:r>
          </a:p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1076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70439"/>
            <a:ext cx="10972800" cy="1143000"/>
          </a:xfrm>
        </p:spPr>
        <p:txBody>
          <a:bodyPr/>
          <a:lstStyle/>
          <a:p>
            <a:r>
              <a:rPr lang="en-US" altLang="ja-JP" dirty="0"/>
              <a:t>01 Markov state model basics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5C9C838-66AA-744C-9D59-CC035C8B9473}"/>
              </a:ext>
            </a:extLst>
          </p:cNvPr>
          <p:cNvSpPr txBox="1"/>
          <p:nvPr/>
        </p:nvSpPr>
        <p:spPr>
          <a:xfrm>
            <a:off x="194641" y="779855"/>
            <a:ext cx="11802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MSM?   MSM is a statistical model to describe conformational dynamics of molecules</a:t>
            </a:r>
            <a:endParaRPr kumimoji="1" lang="ja-JP" altLang="en-US" sz="24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BC938FC-FA57-F142-8DF8-E27C2CF868A5}"/>
              </a:ext>
            </a:extLst>
          </p:cNvPr>
          <p:cNvSpPr txBox="1"/>
          <p:nvPr/>
        </p:nvSpPr>
        <p:spPr>
          <a:xfrm>
            <a:off x="3232644" y="5573354"/>
            <a:ext cx="666902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>
                <a:solidFill>
                  <a:srgbClr val="FF0000"/>
                </a:solidFill>
              </a:rPr>
              <a:t>🤗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 Dynamics is represented by parameters </a:t>
            </a:r>
            <a:r>
              <a:rPr lang="en-US" altLang="ja-JP" sz="2200" i="1" dirty="0">
                <a:solidFill>
                  <a:srgbClr val="FF0000"/>
                </a:solidFill>
                <a:sym typeface="Wingdings"/>
              </a:rPr>
              <a:t>T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(</a:t>
            </a:r>
            <a:r>
              <a:rPr lang="en-US" altLang="ja-JP" sz="2200" dirty="0" err="1">
                <a:solidFill>
                  <a:srgbClr val="FF0000"/>
                </a:solidFill>
                <a:sym typeface="Wingdings"/>
              </a:rPr>
              <a:t>τ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)</a:t>
            </a:r>
            <a:endParaRPr lang="en-US" altLang="ja-JP" sz="2200" i="1" dirty="0">
              <a:solidFill>
                <a:srgbClr val="FF0000"/>
              </a:solidFill>
              <a:sym typeface="Wingdings"/>
            </a:endParaRPr>
          </a:p>
          <a:p>
            <a:r>
              <a:rPr lang="ja-JP" altLang="en-US" sz="2000">
                <a:solidFill>
                  <a:srgbClr val="FF0000"/>
                </a:solidFill>
              </a:rPr>
              <a:t>🤗</a:t>
            </a:r>
            <a:r>
              <a:rPr lang="en-US" altLang="ja-JP" sz="2000" dirty="0">
                <a:solidFill>
                  <a:srgbClr val="FF0000"/>
                </a:solidFill>
              </a:rPr>
              <a:t> 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Long time dynamics from </a:t>
            </a:r>
            <a:r>
              <a:rPr lang="en-US" altLang="ja-JP" sz="2200" dirty="0">
                <a:solidFill>
                  <a:srgbClr val="FF0000"/>
                </a:solidFill>
              </a:rPr>
              <a:t>multiple short simulations</a:t>
            </a:r>
            <a:endParaRPr lang="en-US" altLang="ja-JP" sz="2200" dirty="0">
              <a:solidFill>
                <a:srgbClr val="FF0000"/>
              </a:solidFill>
              <a:sym typeface="Wingdings"/>
            </a:endParaRPr>
          </a:p>
          <a:p>
            <a:r>
              <a:rPr lang="ja-JP" altLang="en-US" sz="2000">
                <a:solidFill>
                  <a:srgbClr val="FF0000"/>
                </a:solidFill>
              </a:rPr>
              <a:t>😞</a:t>
            </a:r>
            <a:r>
              <a:rPr lang="en-US" altLang="ja-JP" sz="2000" dirty="0">
                <a:solidFill>
                  <a:srgbClr val="FF0000"/>
                </a:solidFill>
              </a:rPr>
              <a:t> 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Force-field dependence (Incorrect dynamics)</a:t>
            </a:r>
            <a:endParaRPr kumimoji="1" lang="ja-JP" altLang="en-US" sz="2200" dirty="0">
              <a:solidFill>
                <a:srgbClr val="FF000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BB160E-AD55-2344-A630-ECC6AE42789F}"/>
              </a:ext>
            </a:extLst>
          </p:cNvPr>
          <p:cNvSpPr txBox="1"/>
          <p:nvPr/>
        </p:nvSpPr>
        <p:spPr>
          <a:xfrm>
            <a:off x="5788120" y="1429253"/>
            <a:ext cx="50739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3366FF"/>
                </a:solidFill>
              </a:rPr>
              <a:t>Dynamics</a:t>
            </a:r>
            <a:r>
              <a:rPr kumimoji="1" lang="en-US" altLang="ja-JP" sz="2400" dirty="0"/>
              <a:t> are represented by</a:t>
            </a:r>
          </a:p>
          <a:p>
            <a:r>
              <a:rPr lang="en-US" altLang="ja-JP" sz="2400" b="1" dirty="0">
                <a:solidFill>
                  <a:srgbClr val="3366FF"/>
                </a:solidFill>
              </a:rPr>
              <a:t>t</a:t>
            </a:r>
            <a:r>
              <a:rPr kumimoji="1" lang="en-US" altLang="ja-JP" sz="2400" b="1" dirty="0">
                <a:solidFill>
                  <a:srgbClr val="3366FF"/>
                </a:solidFill>
              </a:rPr>
              <a:t>ransition probabilities</a:t>
            </a:r>
            <a:r>
              <a:rPr kumimoji="1" lang="en-US" altLang="ja-JP" sz="2400" dirty="0"/>
              <a:t> between states</a:t>
            </a:r>
            <a:endParaRPr kumimoji="1" lang="ja-JP" alt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8652448-0F46-9B43-8391-A995AB40A17A}"/>
              </a:ext>
            </a:extLst>
          </p:cNvPr>
          <p:cNvSpPr txBox="1"/>
          <p:nvPr/>
        </p:nvSpPr>
        <p:spPr>
          <a:xfrm>
            <a:off x="6792498" y="4164247"/>
            <a:ext cx="2661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kumimoji="1" lang="en-US" altLang="ja-JP" dirty="0"/>
              <a:t>Time is coarse-graine</a:t>
            </a:r>
            <a:r>
              <a:rPr lang="en-US" altLang="ja-JP" dirty="0"/>
              <a:t>d in </a:t>
            </a:r>
            <a:r>
              <a:rPr lang="en-US" altLang="ja-JP" dirty="0" err="1"/>
              <a:t>τ</a:t>
            </a:r>
            <a:endParaRPr kumimoji="1" lang="ja-JP" altLang="en-US" dirty="0">
              <a:latin typeface="Symbol" charset="2"/>
              <a:cs typeface="Symbol" charset="2"/>
            </a:endParaRPr>
          </a:p>
        </p:txBody>
      </p:sp>
      <p:graphicFrame>
        <p:nvGraphicFramePr>
          <p:cNvPr id="13" name="オブジェクト 12">
            <a:extLst>
              <a:ext uri="{FF2B5EF4-FFF2-40B4-BE49-F238E27FC236}">
                <a16:creationId xmlns:a16="http://schemas.microsoft.com/office/drawing/2014/main" id="{069BC8D3-30B8-744D-A262-3AFF5FE263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261998"/>
              </p:ext>
            </p:extLst>
          </p:nvPr>
        </p:nvGraphicFramePr>
        <p:xfrm>
          <a:off x="4622098" y="4686372"/>
          <a:ext cx="4914900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23" name="Equation" r:id="rId5" imgW="1752600" imgH="292100" progId="Equation.DSMT4">
                  <p:embed/>
                </p:oleObj>
              </mc:Choice>
              <mc:Fallback>
                <p:oleObj name="Equation" r:id="rId5" imgW="1752600" imgH="292100" progId="Equation.DSMT4">
                  <p:embed/>
                  <p:pic>
                    <p:nvPicPr>
                      <p:cNvPr id="10" name="オブジェクト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22098" y="4686372"/>
                        <a:ext cx="4914900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オブジェクト 13">
            <a:extLst>
              <a:ext uri="{FF2B5EF4-FFF2-40B4-BE49-F238E27FC236}">
                <a16:creationId xmlns:a16="http://schemas.microsoft.com/office/drawing/2014/main" id="{51F7DB44-55B2-AF44-BCBB-8C8770BDF7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2324783"/>
              </p:ext>
            </p:extLst>
          </p:nvPr>
        </p:nvGraphicFramePr>
        <p:xfrm>
          <a:off x="5901044" y="2260250"/>
          <a:ext cx="4805683" cy="1934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24" name="Equation" r:id="rId7" imgW="2019300" imgH="812800" progId="Equation.DSMT4">
                  <p:embed/>
                </p:oleObj>
              </mc:Choice>
              <mc:Fallback>
                <p:oleObj name="Equation" r:id="rId7" imgW="2019300" imgH="812800" progId="Equation.DSMT4">
                  <p:embed/>
                  <p:pic>
                    <p:nvPicPr>
                      <p:cNvPr id="9" name="オブジェクト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01044" y="2260250"/>
                        <a:ext cx="4805683" cy="1934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markov_state_model2_2">
            <a:hlinkClick r:id="" action="ppaction://media"/>
            <a:extLst>
              <a:ext uri="{FF2B5EF4-FFF2-40B4-BE49-F238E27FC236}">
                <a16:creationId xmlns:a16="http://schemas.microsoft.com/office/drawing/2014/main" id="{FADEF876-45B8-F84C-8520-154AA039B5B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14752" y="2062359"/>
            <a:ext cx="4059267" cy="2733281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69D5183-7E69-9B41-BF43-73BB26341106}"/>
              </a:ext>
            </a:extLst>
          </p:cNvPr>
          <p:cNvSpPr txBox="1"/>
          <p:nvPr/>
        </p:nvSpPr>
        <p:spPr>
          <a:xfrm>
            <a:off x="2127982" y="1365182"/>
            <a:ext cx="32328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3366FF"/>
                </a:solidFill>
              </a:rPr>
              <a:t>Structures</a:t>
            </a:r>
            <a:r>
              <a:rPr kumimoji="1" lang="en-US" altLang="ja-JP" sz="2400" dirty="0"/>
              <a:t> are clustered </a:t>
            </a:r>
            <a:br>
              <a:rPr kumimoji="1" lang="en-US" altLang="ja-JP" sz="2400" dirty="0"/>
            </a:br>
            <a:r>
              <a:rPr kumimoji="1" lang="en-US" altLang="ja-JP" sz="2400" dirty="0"/>
              <a:t>into </a:t>
            </a:r>
            <a:r>
              <a:rPr kumimoji="1" lang="en-US" altLang="ja-JP" sz="2400" b="1" dirty="0">
                <a:solidFill>
                  <a:srgbClr val="3366FF"/>
                </a:solidFill>
              </a:rPr>
              <a:t>discrete states</a:t>
            </a:r>
            <a:endParaRPr kumimoji="1" lang="ja-JP" altLang="en-US" sz="2400" b="1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49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74289F-4D18-D743-9D9B-94D200986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89080"/>
          </a:xfrm>
        </p:spPr>
        <p:txBody>
          <a:bodyPr/>
          <a:lstStyle/>
          <a:p>
            <a:r>
              <a:rPr kumimoji="1" lang="en-US" altLang="ja-JP" dirty="0"/>
              <a:t>Construction of MSMs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CA98811-41D5-D24F-A7DB-4450F6E26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BCAB127-B51C-1E44-A9FB-EC5335E75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858"/>
            <a:ext cx="12192000" cy="3898283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871781E-0493-6445-84D2-0E6522C6095E}"/>
              </a:ext>
            </a:extLst>
          </p:cNvPr>
          <p:cNvSpPr/>
          <p:nvPr/>
        </p:nvSpPr>
        <p:spPr>
          <a:xfrm>
            <a:off x="252920" y="5497914"/>
            <a:ext cx="11329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/>
              <a:t>B. E. </a:t>
            </a:r>
            <a:r>
              <a:rPr lang="en" altLang="ja-JP" dirty="0" err="1"/>
              <a:t>Husic</a:t>
            </a:r>
            <a:r>
              <a:rPr lang="en" altLang="ja-JP" dirty="0"/>
              <a:t>, V. S. </a:t>
            </a:r>
            <a:r>
              <a:rPr lang="en" altLang="ja-JP" dirty="0" err="1"/>
              <a:t>Pande</a:t>
            </a:r>
            <a:r>
              <a:rPr lang="en" altLang="ja-JP" dirty="0"/>
              <a:t>, Markov State Models: From an Art to a Science. </a:t>
            </a:r>
            <a:r>
              <a:rPr lang="en" altLang="ja-JP" i="1" dirty="0"/>
              <a:t>J. Am. Chem. Soc.</a:t>
            </a:r>
            <a:r>
              <a:rPr lang="en" altLang="ja-JP" dirty="0"/>
              <a:t> </a:t>
            </a:r>
            <a:r>
              <a:rPr lang="en" altLang="ja-JP" b="1" dirty="0"/>
              <a:t>140</a:t>
            </a:r>
            <a:r>
              <a:rPr lang="en" altLang="ja-JP" dirty="0"/>
              <a:t>, 2386–2396 (2018).</a:t>
            </a:r>
            <a:endParaRPr lang="en" altLang="ja-JP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81405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9C2940-5636-6040-A59B-02F93768C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1853"/>
            <a:ext cx="10972800" cy="1039263"/>
          </a:xfrm>
        </p:spPr>
        <p:txBody>
          <a:bodyPr/>
          <a:lstStyle/>
          <a:p>
            <a:r>
              <a:rPr kumimoji="1" lang="en-US" altLang="ja-JP" dirty="0"/>
              <a:t>Typical computations for constructing MSMs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66024DF-7C91-0146-AB76-6AC3E823C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8</a:t>
            </a:fld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15643E3-665C-234C-A98E-3BDBB6D68070}"/>
              </a:ext>
            </a:extLst>
          </p:cNvPr>
          <p:cNvSpPr/>
          <p:nvPr/>
        </p:nvSpPr>
        <p:spPr>
          <a:xfrm>
            <a:off x="299544" y="1057521"/>
            <a:ext cx="8308428" cy="68000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Load MD trajectory</a:t>
            </a:r>
            <a:endParaRPr kumimoji="1" lang="ja-JP" altLang="en-US" sz="2800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BF24EDC8-835B-9846-88CF-2780950278CE}"/>
              </a:ext>
            </a:extLst>
          </p:cNvPr>
          <p:cNvSpPr/>
          <p:nvPr/>
        </p:nvSpPr>
        <p:spPr>
          <a:xfrm>
            <a:off x="299544" y="2200300"/>
            <a:ext cx="8308428" cy="115603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Feature extraction (distance-map, contact-map)</a:t>
            </a:r>
            <a:br>
              <a:rPr lang="en-US" altLang="ja-JP" sz="2800" dirty="0"/>
            </a:br>
            <a:r>
              <a:rPr lang="en-US" altLang="ja-JP" sz="2800" dirty="0"/>
              <a:t>and Dimensional reduction (PCA, </a:t>
            </a:r>
            <a:r>
              <a:rPr lang="en-US" altLang="ja-JP" sz="2800" dirty="0" err="1"/>
              <a:t>tICA</a:t>
            </a:r>
            <a:r>
              <a:rPr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BE89CF4D-D9F1-554D-B1C7-026B44EA43C4}"/>
              </a:ext>
            </a:extLst>
          </p:cNvPr>
          <p:cNvSpPr/>
          <p:nvPr/>
        </p:nvSpPr>
        <p:spPr>
          <a:xfrm>
            <a:off x="299544" y="3784467"/>
            <a:ext cx="8308428" cy="68505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Clustering (k-centers, k-means) for defining states</a:t>
            </a:r>
            <a:endParaRPr kumimoji="1" lang="ja-JP" altLang="en-US" sz="2800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F46FE875-928C-FC47-AAEF-18211AE0FC57}"/>
              </a:ext>
            </a:extLst>
          </p:cNvPr>
          <p:cNvSpPr/>
          <p:nvPr/>
        </p:nvSpPr>
        <p:spPr>
          <a:xfrm>
            <a:off x="299544" y="4831510"/>
            <a:ext cx="8308428" cy="89989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Count transitions and estimates transition probabilities</a:t>
            </a:r>
            <a:endParaRPr kumimoji="1" lang="ja-JP" altLang="en-US" sz="2800"/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F31CF4F0-D2E1-7643-AE28-7520122EF4AB}"/>
              </a:ext>
            </a:extLst>
          </p:cNvPr>
          <p:cNvSpPr/>
          <p:nvPr/>
        </p:nvSpPr>
        <p:spPr>
          <a:xfrm>
            <a:off x="4072757" y="1751461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3560DF6-4078-AF4E-A84C-86137311FFAF}"/>
              </a:ext>
            </a:extLst>
          </p:cNvPr>
          <p:cNvSpPr txBox="1"/>
          <p:nvPr/>
        </p:nvSpPr>
        <p:spPr>
          <a:xfrm>
            <a:off x="9001131" y="1361696"/>
            <a:ext cx="1313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mdload</a:t>
            </a:r>
            <a:r>
              <a:rPr kumimoji="1" lang="en-US" altLang="ja-JP" sz="20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A461DC6-C7B7-614B-86BE-53BF0E05CC8B}"/>
              </a:ext>
            </a:extLst>
          </p:cNvPr>
          <p:cNvSpPr txBox="1"/>
          <p:nvPr/>
        </p:nvSpPr>
        <p:spPr>
          <a:xfrm>
            <a:off x="8954813" y="2347482"/>
            <a:ext cx="2844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compute_distancemap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F78A595-EAA3-DD4C-97AC-DCF5C448173B}"/>
              </a:ext>
            </a:extLst>
          </p:cNvPr>
          <p:cNvSpPr txBox="1"/>
          <p:nvPr/>
        </p:nvSpPr>
        <p:spPr>
          <a:xfrm>
            <a:off x="8954813" y="271681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pca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84ADFED-2960-1745-964A-FAD64BF9456C}"/>
              </a:ext>
            </a:extLst>
          </p:cNvPr>
          <p:cNvSpPr txBox="1"/>
          <p:nvPr/>
        </p:nvSpPr>
        <p:spPr>
          <a:xfrm>
            <a:off x="8954813" y="3086146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tica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B474A65-B71A-C94B-BA05-D8FFD1E7982C}"/>
              </a:ext>
            </a:extLst>
          </p:cNvPr>
          <p:cNvSpPr txBox="1"/>
          <p:nvPr/>
        </p:nvSpPr>
        <p:spPr>
          <a:xfrm>
            <a:off x="8933974" y="879636"/>
            <a:ext cx="2864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MDToolbox</a:t>
            </a:r>
            <a:r>
              <a:rPr kumimoji="1" lang="en-US" altLang="ja-JP" sz="2000" dirty="0">
                <a:latin typeface="Consolas" panose="020B0609020204030204" pitchFamily="49" charset="0"/>
                <a:cs typeface="Consolas" panose="020B0609020204030204" pitchFamily="49" charset="0"/>
              </a:rPr>
              <a:t> functions</a:t>
            </a:r>
            <a:endParaRPr kumimoji="1" lang="ja-JP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984A001-280E-9245-B21F-1DDBB623033B}"/>
              </a:ext>
            </a:extLst>
          </p:cNvPr>
          <p:cNvSpPr txBox="1"/>
          <p:nvPr/>
        </p:nvSpPr>
        <p:spPr>
          <a:xfrm>
            <a:off x="8991293" y="3999863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clusterbykcenter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BA0CCA6-2701-264B-B89B-3547089AEC02}"/>
              </a:ext>
            </a:extLst>
          </p:cNvPr>
          <p:cNvSpPr txBox="1"/>
          <p:nvPr/>
        </p:nvSpPr>
        <p:spPr>
          <a:xfrm>
            <a:off x="9001131" y="4837730"/>
            <a:ext cx="28440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msmcountmatrix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altLang="ja-JP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msmtransitionmatrix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F041F797-1546-E64B-B3B8-8EA759A3CFB8}"/>
              </a:ext>
            </a:extLst>
          </p:cNvPr>
          <p:cNvSpPr/>
          <p:nvPr/>
        </p:nvSpPr>
        <p:spPr>
          <a:xfrm>
            <a:off x="4091151" y="3354749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下矢印 17">
            <a:extLst>
              <a:ext uri="{FF2B5EF4-FFF2-40B4-BE49-F238E27FC236}">
                <a16:creationId xmlns:a16="http://schemas.microsoft.com/office/drawing/2014/main" id="{AE8563A8-5D59-A440-AB1B-98E5FE90A438}"/>
              </a:ext>
            </a:extLst>
          </p:cNvPr>
          <p:cNvSpPr/>
          <p:nvPr/>
        </p:nvSpPr>
        <p:spPr>
          <a:xfrm>
            <a:off x="4164723" y="4424827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149A81D2-4C8A-8144-B907-B2B9BDA4DFD8}"/>
              </a:ext>
            </a:extLst>
          </p:cNvPr>
          <p:cNvSpPr/>
          <p:nvPr/>
        </p:nvSpPr>
        <p:spPr>
          <a:xfrm>
            <a:off x="346821" y="6055279"/>
            <a:ext cx="8308428" cy="71642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Validation through implied timescales or others</a:t>
            </a:r>
            <a:endParaRPr kumimoji="1" lang="ja-JP" altLang="en-US" sz="2800"/>
          </a:p>
        </p:txBody>
      </p:sp>
      <p:sp>
        <p:nvSpPr>
          <p:cNvPr id="19" name="下矢印 18">
            <a:extLst>
              <a:ext uri="{FF2B5EF4-FFF2-40B4-BE49-F238E27FC236}">
                <a16:creationId xmlns:a16="http://schemas.microsoft.com/office/drawing/2014/main" id="{DC52F5BB-265F-5448-9588-15A34CEC91C3}"/>
              </a:ext>
            </a:extLst>
          </p:cNvPr>
          <p:cNvSpPr/>
          <p:nvPr/>
        </p:nvSpPr>
        <p:spPr>
          <a:xfrm>
            <a:off x="4164722" y="5598266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3F2EC4B-BCD2-ED4A-8311-08D39ABCA122}"/>
              </a:ext>
            </a:extLst>
          </p:cNvPr>
          <p:cNvSpPr txBox="1"/>
          <p:nvPr/>
        </p:nvSpPr>
        <p:spPr>
          <a:xfrm>
            <a:off x="9001131" y="6186949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msmimpliedtime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113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D95D23-E9BB-4848-98C9-64C24D6D0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Estimation of transition probabilities from counting matrix: Maximum likelihood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B8736D2-70B0-0149-B3D3-3E3C452B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E808942-1DD6-F048-9B14-D169288C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42" y="2440832"/>
            <a:ext cx="8306378" cy="138213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961CE9-8EAF-B243-8632-810E3F2197D2}"/>
              </a:ext>
            </a:extLst>
          </p:cNvPr>
          <p:cNvSpPr txBox="1"/>
          <p:nvPr/>
        </p:nvSpPr>
        <p:spPr>
          <a:xfrm>
            <a:off x="4241260" y="4075889"/>
            <a:ext cx="48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Maximize this function over </a:t>
            </a:r>
            <a:r>
              <a:rPr kumimoji="1" lang="en-US" altLang="ja-JP" sz="2800" i="1" dirty="0"/>
              <a:t>T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τ</a:t>
            </a:r>
            <a:r>
              <a:rPr kumimoji="1"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2F1688D-9A9A-714F-9BAC-475E347C3D7F}"/>
              </a:ext>
            </a:extLst>
          </p:cNvPr>
          <p:cNvSpPr/>
          <p:nvPr/>
        </p:nvSpPr>
        <p:spPr>
          <a:xfrm>
            <a:off x="2354093" y="5954138"/>
            <a:ext cx="93043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Y. Matsunaga, Y. Sugita, Use of single-molecule time-series data for refining conformational dynamics in molecular simulations. </a:t>
            </a:r>
            <a:r>
              <a:rPr lang="en" altLang="ja-JP" sz="1600" i="1" dirty="0" err="1"/>
              <a:t>Curr</a:t>
            </a:r>
            <a:r>
              <a:rPr lang="en" altLang="ja-JP" sz="1600" i="1" dirty="0"/>
              <a:t>. </a:t>
            </a:r>
            <a:r>
              <a:rPr lang="en" altLang="ja-JP" sz="1600" i="1" dirty="0" err="1"/>
              <a:t>Opin</a:t>
            </a:r>
            <a:r>
              <a:rPr lang="en" altLang="ja-JP" sz="1600" i="1" dirty="0"/>
              <a:t>. Struct. Biol.</a:t>
            </a:r>
            <a:r>
              <a:rPr lang="en" altLang="ja-JP" sz="1600" dirty="0"/>
              <a:t> </a:t>
            </a:r>
            <a:r>
              <a:rPr lang="en" altLang="ja-JP" sz="1600" b="1" dirty="0"/>
              <a:t>61</a:t>
            </a:r>
            <a:r>
              <a:rPr lang="en" altLang="ja-JP" sz="1600" dirty="0"/>
              <a:t>, 153–159 (2020).</a:t>
            </a:r>
            <a:endParaRPr lang="en" altLang="ja-JP" sz="1600" dirty="0">
              <a:effectLst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5C163A7-84DC-584E-A6E0-AD7DBEB9F4C0}"/>
              </a:ext>
            </a:extLst>
          </p:cNvPr>
          <p:cNvSpPr/>
          <p:nvPr/>
        </p:nvSpPr>
        <p:spPr>
          <a:xfrm>
            <a:off x="2354093" y="5296528"/>
            <a:ext cx="96757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K. A. Beauchamp, G. R. Bowman, T. J. Lane, L. </a:t>
            </a:r>
            <a:r>
              <a:rPr lang="en" altLang="ja-JP" sz="1600" dirty="0" err="1"/>
              <a:t>Maibaum</a:t>
            </a:r>
            <a:r>
              <a:rPr lang="en" altLang="ja-JP" sz="1600" dirty="0"/>
              <a:t>, I. S. Haque, V. S. </a:t>
            </a:r>
            <a:r>
              <a:rPr lang="en" altLang="ja-JP" sz="1600" dirty="0" err="1"/>
              <a:t>Pande</a:t>
            </a:r>
            <a:r>
              <a:rPr lang="en" altLang="ja-JP" sz="1600" dirty="0"/>
              <a:t>, MSMBuilder2: Modeling Conformational Dynamics on the Picosecond to Millisecond Scale. </a:t>
            </a:r>
            <a:r>
              <a:rPr lang="en" altLang="ja-JP" sz="1600" i="1" dirty="0"/>
              <a:t>J. Chem. Theory </a:t>
            </a:r>
            <a:r>
              <a:rPr lang="en" altLang="ja-JP" sz="1600" i="1" dirty="0" err="1"/>
              <a:t>Comput</a:t>
            </a:r>
            <a:r>
              <a:rPr lang="en" altLang="ja-JP" sz="1600" i="1" dirty="0"/>
              <a:t>.</a:t>
            </a:r>
            <a:r>
              <a:rPr lang="en" altLang="ja-JP" sz="1600" dirty="0"/>
              <a:t> </a:t>
            </a:r>
            <a:r>
              <a:rPr lang="en" altLang="ja-JP" sz="1600" b="1" dirty="0"/>
              <a:t>7</a:t>
            </a:r>
            <a:r>
              <a:rPr lang="en" altLang="ja-JP" sz="1600" dirty="0"/>
              <a:t>, 3412–3419 (2011).</a:t>
            </a:r>
            <a:endParaRPr lang="en" altLang="ja-JP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51888501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8228</TotalTime>
  <Words>1042</Words>
  <Application>Microsoft Macintosh PowerPoint</Application>
  <PresentationFormat>ワイド画面</PresentationFormat>
  <Paragraphs>167</Paragraphs>
  <Slides>18</Slides>
  <Notes>0</Notes>
  <HiddenSlides>0</HiddenSlides>
  <MMClips>2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Symbol</vt:lpstr>
      <vt:lpstr>ホワイト</vt:lpstr>
      <vt:lpstr>Equation</vt:lpstr>
      <vt:lpstr>Hands-on tutorial on data assimilation using Markov state model and Hidden Markov models</vt:lpstr>
      <vt:lpstr>What can we learn?</vt:lpstr>
      <vt:lpstr>Schedule</vt:lpstr>
      <vt:lpstr>00 Installation. Julia and MDToolbox.jl basics</vt:lpstr>
      <vt:lpstr>MDToolbox.jl</vt:lpstr>
      <vt:lpstr>01 Markov state model basics</vt:lpstr>
      <vt:lpstr>Construction of MSMs</vt:lpstr>
      <vt:lpstr>Typical computations for constructing MSMs</vt:lpstr>
      <vt:lpstr>Estimation of transition probabilities from counting matrix: Maximum likelihood</vt:lpstr>
      <vt:lpstr>MD data in the tutorial</vt:lpstr>
      <vt:lpstr>02 Hidden Markov model basics</vt:lpstr>
      <vt:lpstr>Toy model used in the tutorial</vt:lpstr>
      <vt:lpstr>Toy model used in the tutorial (cont’d)</vt:lpstr>
      <vt:lpstr>Estimation of latent states and transition probabilities from counting matrix: Maximum likelihood</vt:lpstr>
      <vt:lpstr>03 Data assimilation with MSM and HMM</vt:lpstr>
      <vt:lpstr>”Experimental data” in the tutorial</vt:lpstr>
      <vt:lpstr>”Experimental data” in the tutorial (cont’d)</vt:lpstr>
      <vt:lpstr>Problem setting in the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Yasuhiro Matsunaga</cp:lastModifiedBy>
  <cp:revision>1648</cp:revision>
  <cp:lastPrinted>2017-06-27T03:01:44Z</cp:lastPrinted>
  <dcterms:created xsi:type="dcterms:W3CDTF">2016-05-17T03:53:45Z</dcterms:created>
  <dcterms:modified xsi:type="dcterms:W3CDTF">2021-03-08T03:32:44Z</dcterms:modified>
</cp:coreProperties>
</file>

<file path=docProps/thumbnail.jpeg>
</file>